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i3x078zj9X4cpHIHDuocLethB9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1be6cc1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e1be6cc1d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1c814172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1e1c814172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1c814172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1e1c814172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1c814172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1e1c814172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437d11d7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437d11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437d11d78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437d11d7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437d11d7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437d11d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437d11d7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437d11d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437d11d7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437d11d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437d11d7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437d11d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4830c24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4830c2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4830c24a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4830c24a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4830c24a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4830c24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4830c24a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4830c24a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4830c24a8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4830c24a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4854603b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4854603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4c277b0b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4c277b0b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4c277b0b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4c277b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4c277b0b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4c277b0b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4c277b0b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4c277b0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4c277b0b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4c277b0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38c4251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38c42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1c814172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g1e1c814172a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1e3d9a5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1e1e3d9a5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1e3d9a5d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g1e1e3d9a5d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1e3d9a5d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1e1e3d9a5d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1be6cc1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1e1be6cc1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47.png"/><Relationship Id="rId5" Type="http://schemas.openxmlformats.org/officeDocument/2006/relationships/image" Target="../media/image27.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41.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24.png"/><Relationship Id="rId5" Type="http://schemas.openxmlformats.org/officeDocument/2006/relationships/image" Target="../media/image39.png"/><Relationship Id="rId6"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youtube.com/watch?v=ib7-rrG4gI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2"/>
          <p:cNvSpPr txBox="1"/>
          <p:nvPr/>
        </p:nvSpPr>
        <p:spPr>
          <a:xfrm>
            <a:off x="986125" y="1481350"/>
            <a:ext cx="7182600" cy="169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2B7E"/>
              </a:buClr>
              <a:buSzPts val="4000"/>
              <a:buFont typeface="Arial"/>
              <a:buNone/>
            </a:pPr>
            <a:r>
              <a:rPr b="1" i="0" lang="es-ES" sz="4000" u="none" cap="none" strike="noStrike">
                <a:solidFill>
                  <a:srgbClr val="172B7E"/>
                </a:solidFill>
                <a:latin typeface="Arial"/>
                <a:ea typeface="Arial"/>
                <a:cs typeface="Arial"/>
                <a:sym typeface="Arial"/>
              </a:rPr>
              <a:t>Reconocimiento de aves silvestres en Colombia</a:t>
            </a:r>
            <a:endParaRPr b="1" i="0" sz="1400" u="none" cap="none" strike="noStrike">
              <a:solidFill>
                <a:srgbClr val="000000"/>
              </a:solidFill>
              <a:latin typeface="Arial"/>
              <a:ea typeface="Arial"/>
              <a:cs typeface="Arial"/>
              <a:sym typeface="Arial"/>
            </a:endParaRPr>
          </a:p>
        </p:txBody>
      </p:sp>
      <p:cxnSp>
        <p:nvCxnSpPr>
          <p:cNvPr id="85" name="Google Shape;85;p2"/>
          <p:cNvCxnSpPr/>
          <p:nvPr/>
        </p:nvCxnSpPr>
        <p:spPr>
          <a:xfrm>
            <a:off x="1678803" y="3377493"/>
            <a:ext cx="5810117"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2"/>
              </a:srgbClr>
            </a:outerShdw>
          </a:effectLst>
        </p:spPr>
      </p:cxnSp>
      <p:sp>
        <p:nvSpPr>
          <p:cNvPr id="86" name="Google Shape;86;p2"/>
          <p:cNvSpPr txBox="1"/>
          <p:nvPr/>
        </p:nvSpPr>
        <p:spPr>
          <a:xfrm>
            <a:off x="1483204" y="4780040"/>
            <a:ext cx="6201300" cy="97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2B7E"/>
              </a:buClr>
              <a:buSzPts val="1800"/>
              <a:buFont typeface="Arial"/>
              <a:buNone/>
            </a:pPr>
            <a:r>
              <a:rPr b="0" i="0" lang="es-ES" sz="1800" u="none" cap="none" strike="noStrike">
                <a:solidFill>
                  <a:srgbClr val="172B7E"/>
                </a:solidFill>
                <a:latin typeface="Arial"/>
                <a:ea typeface="Arial"/>
                <a:cs typeface="Arial"/>
                <a:sym typeface="Arial"/>
              </a:rPr>
              <a:t>Técnicas De Inteligencia Artificial.</a:t>
            </a:r>
            <a:endParaRPr b="0" i="0" sz="1800" u="none" cap="none" strike="noStrike">
              <a:solidFill>
                <a:srgbClr val="172B7E"/>
              </a:solidFill>
              <a:latin typeface="Arial"/>
              <a:ea typeface="Arial"/>
              <a:cs typeface="Arial"/>
              <a:sym typeface="Arial"/>
            </a:endParaRPr>
          </a:p>
          <a:p>
            <a:pPr indent="0" lvl="0" marL="0" marR="0" rtl="0" algn="ctr">
              <a:lnSpc>
                <a:spcPct val="100000"/>
              </a:lnSpc>
              <a:spcBef>
                <a:spcPts val="0"/>
              </a:spcBef>
              <a:spcAft>
                <a:spcPts val="0"/>
              </a:spcAft>
              <a:buClr>
                <a:srgbClr val="172B7E"/>
              </a:buClr>
              <a:buSzPts val="1800"/>
              <a:buFont typeface="Arial"/>
              <a:buNone/>
            </a:pPr>
            <a:r>
              <a:rPr b="0" i="0" lang="es-ES" sz="1800" u="none" cap="none" strike="noStrike">
                <a:solidFill>
                  <a:srgbClr val="172B7E"/>
                </a:solidFill>
                <a:latin typeface="Arial"/>
                <a:ea typeface="Arial"/>
                <a:cs typeface="Arial"/>
                <a:sym typeface="Arial"/>
              </a:rPr>
              <a:t>2023-I</a:t>
            </a:r>
            <a:endParaRPr b="0" i="0" sz="1800" u="none" cap="none" strike="noStrike">
              <a:solidFill>
                <a:srgbClr val="172B7E"/>
              </a:solidFill>
              <a:latin typeface="Arial"/>
              <a:ea typeface="Arial"/>
              <a:cs typeface="Arial"/>
              <a:sym typeface="Arial"/>
            </a:endParaRPr>
          </a:p>
        </p:txBody>
      </p:sp>
      <p:sp>
        <p:nvSpPr>
          <p:cNvPr id="87" name="Google Shape;87;p2"/>
          <p:cNvSpPr txBox="1"/>
          <p:nvPr/>
        </p:nvSpPr>
        <p:spPr>
          <a:xfrm>
            <a:off x="988350" y="3582850"/>
            <a:ext cx="7167300" cy="106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ES" sz="1900" u="none" cap="none" strike="noStrike">
                <a:solidFill>
                  <a:schemeClr val="dk2"/>
                </a:solidFill>
                <a:latin typeface="Calibri"/>
                <a:ea typeface="Calibri"/>
                <a:cs typeface="Calibri"/>
                <a:sym typeface="Calibri"/>
              </a:rPr>
              <a:t>Julián Felipe Medina Veira</a:t>
            </a:r>
            <a:endParaRPr b="1" i="0" sz="19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1" i="0" lang="es-ES" sz="1900" u="none" cap="none" strike="noStrike">
                <a:solidFill>
                  <a:schemeClr val="dk2"/>
                </a:solidFill>
                <a:latin typeface="Calibri"/>
                <a:ea typeface="Calibri"/>
                <a:cs typeface="Calibri"/>
                <a:sym typeface="Calibri"/>
              </a:rPr>
              <a:t>Santiago Andrés Gómez Peña</a:t>
            </a:r>
            <a:endParaRPr b="1" i="0" sz="19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1" i="0" lang="es-ES" sz="1900" u="none" cap="none" strike="noStrike">
                <a:solidFill>
                  <a:schemeClr val="dk2"/>
                </a:solidFill>
                <a:latin typeface="Calibri"/>
                <a:ea typeface="Calibri"/>
                <a:cs typeface="Calibri"/>
                <a:sym typeface="Calibri"/>
              </a:rPr>
              <a:t>Santiago Dleon Sánchez Romero</a:t>
            </a:r>
            <a:endParaRPr b="1" i="0" sz="1900" u="none" cap="none" strike="noStrike">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e1be6cc1d5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s-ES"/>
              <a:t>Resultados del proyecto</a:t>
            </a:r>
            <a:endParaRPr/>
          </a:p>
        </p:txBody>
      </p:sp>
      <p:sp>
        <p:nvSpPr>
          <p:cNvPr id="164" name="Google Shape;164;g1e1be6cc1d5_1_0"/>
          <p:cNvSpPr txBox="1"/>
          <p:nvPr/>
        </p:nvSpPr>
        <p:spPr>
          <a:xfrm>
            <a:off x="1145900" y="1417650"/>
            <a:ext cx="70317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s-ES" sz="1900" u="none" cap="none" strike="noStrike">
                <a:solidFill>
                  <a:srgbClr val="000000"/>
                </a:solidFill>
                <a:latin typeface="Calibri"/>
                <a:ea typeface="Calibri"/>
                <a:cs typeface="Calibri"/>
                <a:sym typeface="Calibri"/>
              </a:rPr>
              <a:t>Se buscó bancos de imágenes de las especies seleccionadas y se descargo un </a:t>
            </a:r>
            <a:r>
              <a:rPr lang="es-ES" sz="1900">
                <a:latin typeface="Calibri"/>
                <a:ea typeface="Calibri"/>
                <a:cs typeface="Calibri"/>
                <a:sym typeface="Calibri"/>
              </a:rPr>
              <a:t>conjunto de 10000 </a:t>
            </a:r>
            <a:r>
              <a:rPr lang="es-ES" sz="1900">
                <a:latin typeface="Calibri"/>
                <a:ea typeface="Calibri"/>
                <a:cs typeface="Calibri"/>
                <a:sym typeface="Calibri"/>
              </a:rPr>
              <a:t>imágenes</a:t>
            </a:r>
            <a:r>
              <a:rPr lang="es-ES" sz="1900">
                <a:latin typeface="Calibri"/>
                <a:ea typeface="Calibri"/>
                <a:cs typeface="Calibri"/>
                <a:sym typeface="Calibri"/>
              </a:rPr>
              <a:t> entre todas las </a:t>
            </a:r>
            <a:r>
              <a:rPr lang="es-ES" sz="1900">
                <a:latin typeface="Calibri"/>
                <a:ea typeface="Calibri"/>
                <a:cs typeface="Calibri"/>
                <a:sym typeface="Calibri"/>
              </a:rPr>
              <a:t>especies</a:t>
            </a:r>
            <a:r>
              <a:rPr lang="es-ES" sz="1900">
                <a:latin typeface="Calibri"/>
                <a:ea typeface="Calibri"/>
                <a:cs typeface="Calibri"/>
                <a:sym typeface="Calibri"/>
              </a:rPr>
              <a:t> para realizar el proyecto</a:t>
            </a:r>
            <a:endParaRPr b="0" i="0" sz="1900" u="none" cap="none" strike="noStrike">
              <a:solidFill>
                <a:srgbClr val="000000"/>
              </a:solidFill>
              <a:latin typeface="Calibri"/>
              <a:ea typeface="Calibri"/>
              <a:cs typeface="Calibri"/>
              <a:sym typeface="Calibri"/>
            </a:endParaRPr>
          </a:p>
        </p:txBody>
      </p:sp>
      <p:pic>
        <p:nvPicPr>
          <p:cNvPr id="165" name="Google Shape;165;g1e1be6cc1d5_1_0"/>
          <p:cNvPicPr preferRelativeResize="0"/>
          <p:nvPr/>
        </p:nvPicPr>
        <p:blipFill rotWithShape="1">
          <a:blip r:embed="rId3">
            <a:alphaModFix/>
          </a:blip>
          <a:srcRect b="0" l="0" r="0" t="0"/>
          <a:stretch/>
        </p:blipFill>
        <p:spPr>
          <a:xfrm>
            <a:off x="1033075" y="2616451"/>
            <a:ext cx="7389775" cy="3511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g1e1c814172a_0_7"/>
          <p:cNvPicPr preferRelativeResize="0"/>
          <p:nvPr/>
        </p:nvPicPr>
        <p:blipFill rotWithShape="1">
          <a:blip r:embed="rId3">
            <a:alphaModFix/>
          </a:blip>
          <a:srcRect b="0" l="0" r="0" t="0"/>
          <a:stretch/>
        </p:blipFill>
        <p:spPr>
          <a:xfrm>
            <a:off x="0" y="0"/>
            <a:ext cx="3138250" cy="4414851"/>
          </a:xfrm>
          <a:prstGeom prst="rect">
            <a:avLst/>
          </a:prstGeom>
          <a:noFill/>
          <a:ln>
            <a:noFill/>
          </a:ln>
        </p:spPr>
      </p:pic>
      <p:pic>
        <p:nvPicPr>
          <p:cNvPr id="171" name="Google Shape;171;g1e1c814172a_0_7"/>
          <p:cNvPicPr preferRelativeResize="0"/>
          <p:nvPr/>
        </p:nvPicPr>
        <p:blipFill rotWithShape="1">
          <a:blip r:embed="rId4">
            <a:alphaModFix/>
          </a:blip>
          <a:srcRect b="0" l="0" r="0" t="0"/>
          <a:stretch/>
        </p:blipFill>
        <p:spPr>
          <a:xfrm>
            <a:off x="5078400" y="0"/>
            <a:ext cx="4065601" cy="3346100"/>
          </a:xfrm>
          <a:prstGeom prst="rect">
            <a:avLst/>
          </a:prstGeom>
          <a:noFill/>
          <a:ln>
            <a:noFill/>
          </a:ln>
        </p:spPr>
      </p:pic>
      <p:pic>
        <p:nvPicPr>
          <p:cNvPr id="172" name="Google Shape;172;g1e1c814172a_0_7"/>
          <p:cNvPicPr preferRelativeResize="0"/>
          <p:nvPr/>
        </p:nvPicPr>
        <p:blipFill rotWithShape="1">
          <a:blip r:embed="rId5">
            <a:alphaModFix/>
          </a:blip>
          <a:srcRect b="0" l="0" r="0" t="0"/>
          <a:stretch/>
        </p:blipFill>
        <p:spPr>
          <a:xfrm>
            <a:off x="2912600" y="3346100"/>
            <a:ext cx="3667500" cy="2797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1e1c814172a_0_14"/>
          <p:cNvPicPr preferRelativeResize="0"/>
          <p:nvPr/>
        </p:nvPicPr>
        <p:blipFill rotWithShape="1">
          <a:blip r:embed="rId3">
            <a:alphaModFix/>
          </a:blip>
          <a:srcRect b="0" l="0" r="0" t="0"/>
          <a:stretch/>
        </p:blipFill>
        <p:spPr>
          <a:xfrm>
            <a:off x="0" y="0"/>
            <a:ext cx="3794451" cy="2805650"/>
          </a:xfrm>
          <a:prstGeom prst="rect">
            <a:avLst/>
          </a:prstGeom>
          <a:noFill/>
          <a:ln>
            <a:noFill/>
          </a:ln>
        </p:spPr>
      </p:pic>
      <p:pic>
        <p:nvPicPr>
          <p:cNvPr id="178" name="Google Shape;178;g1e1c814172a_0_14"/>
          <p:cNvPicPr preferRelativeResize="0"/>
          <p:nvPr/>
        </p:nvPicPr>
        <p:blipFill rotWithShape="1">
          <a:blip r:embed="rId4">
            <a:alphaModFix/>
          </a:blip>
          <a:srcRect b="0" l="0" r="0" t="0"/>
          <a:stretch/>
        </p:blipFill>
        <p:spPr>
          <a:xfrm>
            <a:off x="5257725" y="0"/>
            <a:ext cx="3886274" cy="3735551"/>
          </a:xfrm>
          <a:prstGeom prst="rect">
            <a:avLst/>
          </a:prstGeom>
          <a:noFill/>
          <a:ln>
            <a:noFill/>
          </a:ln>
        </p:spPr>
      </p:pic>
      <p:pic>
        <p:nvPicPr>
          <p:cNvPr id="179" name="Google Shape;179;g1e1c814172a_0_14"/>
          <p:cNvPicPr preferRelativeResize="0"/>
          <p:nvPr/>
        </p:nvPicPr>
        <p:blipFill rotWithShape="1">
          <a:blip r:embed="rId5">
            <a:alphaModFix/>
          </a:blip>
          <a:srcRect b="0" l="0" r="0" t="0"/>
          <a:stretch/>
        </p:blipFill>
        <p:spPr>
          <a:xfrm>
            <a:off x="0" y="2942100"/>
            <a:ext cx="4099576" cy="30199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1e1c814172a_0_21"/>
          <p:cNvPicPr preferRelativeResize="0"/>
          <p:nvPr/>
        </p:nvPicPr>
        <p:blipFill rotWithShape="1">
          <a:blip r:embed="rId3">
            <a:alphaModFix/>
          </a:blip>
          <a:srcRect b="0" l="0" r="0" t="0"/>
          <a:stretch/>
        </p:blipFill>
        <p:spPr>
          <a:xfrm>
            <a:off x="47200" y="0"/>
            <a:ext cx="4524800" cy="3459475"/>
          </a:xfrm>
          <a:prstGeom prst="rect">
            <a:avLst/>
          </a:prstGeom>
          <a:noFill/>
          <a:ln>
            <a:noFill/>
          </a:ln>
        </p:spPr>
      </p:pic>
      <p:pic>
        <p:nvPicPr>
          <p:cNvPr id="185" name="Google Shape;185;g1e1c814172a_0_21"/>
          <p:cNvPicPr preferRelativeResize="0"/>
          <p:nvPr/>
        </p:nvPicPr>
        <p:blipFill rotWithShape="1">
          <a:blip r:embed="rId4">
            <a:alphaModFix/>
          </a:blip>
          <a:srcRect b="0" l="0" r="0" t="0"/>
          <a:stretch/>
        </p:blipFill>
        <p:spPr>
          <a:xfrm>
            <a:off x="4684750" y="0"/>
            <a:ext cx="4314400" cy="3257701"/>
          </a:xfrm>
          <a:prstGeom prst="rect">
            <a:avLst/>
          </a:prstGeom>
          <a:noFill/>
          <a:ln>
            <a:noFill/>
          </a:ln>
        </p:spPr>
      </p:pic>
      <p:pic>
        <p:nvPicPr>
          <p:cNvPr id="186" name="Google Shape;186;g1e1c814172a_0_21"/>
          <p:cNvPicPr preferRelativeResize="0"/>
          <p:nvPr/>
        </p:nvPicPr>
        <p:blipFill rotWithShape="1">
          <a:blip r:embed="rId5">
            <a:alphaModFix/>
          </a:blip>
          <a:srcRect b="0" l="0" r="0" t="0"/>
          <a:stretch/>
        </p:blipFill>
        <p:spPr>
          <a:xfrm>
            <a:off x="0" y="3459476"/>
            <a:ext cx="4314399" cy="3224793"/>
          </a:xfrm>
          <a:prstGeom prst="rect">
            <a:avLst/>
          </a:prstGeom>
          <a:noFill/>
          <a:ln>
            <a:noFill/>
          </a:ln>
        </p:spPr>
      </p:pic>
      <p:pic>
        <p:nvPicPr>
          <p:cNvPr id="187" name="Google Shape;187;g1e1c814172a_0_21"/>
          <p:cNvPicPr preferRelativeResize="0"/>
          <p:nvPr/>
        </p:nvPicPr>
        <p:blipFill rotWithShape="1">
          <a:blip r:embed="rId6">
            <a:alphaModFix/>
          </a:blip>
          <a:srcRect b="0" l="0" r="0" t="0"/>
          <a:stretch/>
        </p:blipFill>
        <p:spPr>
          <a:xfrm>
            <a:off x="4684749" y="3388462"/>
            <a:ext cx="4004541" cy="3093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5437d11d78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Preprocesamiento</a:t>
            </a:r>
            <a:endParaRPr/>
          </a:p>
        </p:txBody>
      </p:sp>
      <p:sp>
        <p:nvSpPr>
          <p:cNvPr id="193" name="Google Shape;193;g25437d11d78_0_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900"/>
              <a:t>A partir de los conceptos en clase se aplicaron 4 tipos diferentes de funciones para mejorar las </a:t>
            </a:r>
            <a:r>
              <a:rPr lang="es-ES" sz="1900"/>
              <a:t>imágenes</a:t>
            </a:r>
            <a:r>
              <a:rPr lang="es-ES" sz="1900"/>
              <a:t> para la clasificación: </a:t>
            </a:r>
            <a:endParaRPr sz="1900"/>
          </a:p>
          <a:p>
            <a:pPr indent="0" lvl="0" marL="0" rtl="0" algn="l">
              <a:spcBef>
                <a:spcPts val="360"/>
              </a:spcBef>
              <a:spcAft>
                <a:spcPts val="0"/>
              </a:spcAft>
              <a:buNone/>
            </a:pPr>
            <a:r>
              <a:t/>
            </a:r>
            <a:endParaRPr sz="1900"/>
          </a:p>
          <a:p>
            <a:pPr indent="-349250" lvl="0" marL="457200" rtl="0" algn="l">
              <a:spcBef>
                <a:spcPts val="360"/>
              </a:spcBef>
              <a:spcAft>
                <a:spcPts val="0"/>
              </a:spcAft>
              <a:buSzPts val="1900"/>
              <a:buChar char="●"/>
            </a:pPr>
            <a:r>
              <a:rPr lang="es-ES" sz="1900"/>
              <a:t>Filtros enfocados en la </a:t>
            </a:r>
            <a:r>
              <a:rPr lang="es-ES" sz="1900"/>
              <a:t>eliminación</a:t>
            </a:r>
            <a:r>
              <a:rPr lang="es-ES" sz="1900"/>
              <a:t> de ruido, suavizado y realce de colores</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s-ES" sz="1900"/>
              <a:t>Operaciones </a:t>
            </a:r>
            <a:r>
              <a:rPr lang="es-ES" sz="1900"/>
              <a:t>morfológicas</a:t>
            </a:r>
            <a:r>
              <a:rPr lang="es-ES" sz="1900"/>
              <a:t> </a:t>
            </a:r>
            <a:r>
              <a:rPr lang="es-ES" sz="1900"/>
              <a:t>enfocadas</a:t>
            </a:r>
            <a:r>
              <a:rPr lang="es-ES" sz="1900"/>
              <a:t> en la </a:t>
            </a:r>
            <a:r>
              <a:rPr lang="es-ES" sz="1900"/>
              <a:t>extracción</a:t>
            </a:r>
            <a:r>
              <a:rPr lang="es-ES" sz="1900"/>
              <a:t> de bordes como el gradiente y en el realce de detalles como tophat y blackhat.</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s-ES" sz="1900"/>
              <a:t>Segmentación</a:t>
            </a:r>
            <a:r>
              <a:rPr lang="es-ES" sz="1900"/>
              <a:t> para </a:t>
            </a:r>
            <a:r>
              <a:rPr lang="es-ES" sz="1900"/>
              <a:t>extracción</a:t>
            </a:r>
            <a:r>
              <a:rPr lang="es-ES" sz="1900"/>
              <a:t> de contornos y </a:t>
            </a:r>
            <a:r>
              <a:rPr lang="es-ES" sz="1900"/>
              <a:t>eliminación</a:t>
            </a:r>
            <a:r>
              <a:rPr lang="es-ES" sz="1900"/>
              <a:t> de fondo de acuerdo al color</a:t>
            </a:r>
            <a:endParaRPr sz="1900"/>
          </a:p>
          <a:p>
            <a:pPr indent="0" lvl="0" marL="457200" rtl="0" algn="l">
              <a:spcBef>
                <a:spcPts val="360"/>
              </a:spcBef>
              <a:spcAft>
                <a:spcPts val="0"/>
              </a:spcAft>
              <a:buNone/>
            </a:pPr>
            <a:r>
              <a:t/>
            </a:r>
            <a:endParaRPr sz="1900"/>
          </a:p>
          <a:p>
            <a:pPr indent="-349250" lvl="0" marL="457200" rtl="0" algn="l">
              <a:spcBef>
                <a:spcPts val="360"/>
              </a:spcBef>
              <a:spcAft>
                <a:spcPts val="0"/>
              </a:spcAft>
              <a:buSzPts val="1900"/>
              <a:buChar char="●"/>
            </a:pPr>
            <a:r>
              <a:rPr lang="es-ES" sz="1900"/>
              <a:t>Librerías</a:t>
            </a:r>
            <a:r>
              <a:rPr lang="es-ES" sz="1900"/>
              <a:t> especializadas que contienen los conceptos anteriores en conjunto con deep learning para mejorar el desempeño</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5437d11d78_0_3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Clasificación</a:t>
            </a:r>
            <a:endParaRPr/>
          </a:p>
        </p:txBody>
      </p:sp>
      <p:sp>
        <p:nvSpPr>
          <p:cNvPr id="199" name="Google Shape;199;g25437d11d78_0_3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Se </a:t>
            </a:r>
            <a:r>
              <a:rPr lang="es-ES" sz="1800"/>
              <a:t>utilizó</a:t>
            </a:r>
            <a:r>
              <a:rPr lang="es-ES" sz="1800"/>
              <a:t> dos tipos de clasificadores:</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es-ES" sz="1800"/>
              <a:t>Clasificadores de la </a:t>
            </a:r>
            <a:r>
              <a:rPr lang="es-ES" sz="1800"/>
              <a:t>librería</a:t>
            </a:r>
            <a:r>
              <a:rPr lang="es-ES" sz="1800"/>
              <a:t> SKlearn, especialmente los </a:t>
            </a:r>
            <a:r>
              <a:rPr lang="es-ES" sz="1800"/>
              <a:t>clasificadores</a:t>
            </a:r>
            <a:r>
              <a:rPr lang="es-ES" sz="1800"/>
              <a:t> de conjunto como random forest por su gran desempeño con un bajo gasto computacional</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es-ES" sz="1800"/>
              <a:t>Redes neuronales convolucionales que utilizan Keras y </a:t>
            </a:r>
            <a:r>
              <a:rPr lang="es-ES" sz="1800"/>
              <a:t>Tensor Flow</a:t>
            </a:r>
            <a:r>
              <a:rPr lang="es-ES" sz="1800"/>
              <a:t> como </a:t>
            </a:r>
            <a:r>
              <a:rPr lang="es-ES" sz="1800"/>
              <a:t>librerías</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Se debe considerar que no se contaba con GPU que utilizara correctamente librerias como cuML o Tensor Flow GPU, lo que implicó un mayor esfuerzo computacional al tener que utilizar la CPU para la clasificación</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5437d11d78_0_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Filtros</a:t>
            </a:r>
            <a:endParaRPr/>
          </a:p>
        </p:txBody>
      </p:sp>
      <p:pic>
        <p:nvPicPr>
          <p:cNvPr id="205" name="Google Shape;205;g25437d11d78_0_5"/>
          <p:cNvPicPr preferRelativeResize="0"/>
          <p:nvPr/>
        </p:nvPicPr>
        <p:blipFill rotWithShape="1">
          <a:blip r:embed="rId3">
            <a:alphaModFix/>
          </a:blip>
          <a:srcRect b="14839" l="48757" r="23438" t="33954"/>
          <a:stretch/>
        </p:blipFill>
        <p:spPr>
          <a:xfrm>
            <a:off x="4697575" y="1654150"/>
            <a:ext cx="3899952" cy="4040099"/>
          </a:xfrm>
          <a:prstGeom prst="rect">
            <a:avLst/>
          </a:prstGeom>
          <a:noFill/>
          <a:ln>
            <a:noFill/>
          </a:ln>
        </p:spPr>
      </p:pic>
      <p:pic>
        <p:nvPicPr>
          <p:cNvPr id="206" name="Google Shape;206;g25437d11d78_0_5"/>
          <p:cNvPicPr preferRelativeResize="0"/>
          <p:nvPr/>
        </p:nvPicPr>
        <p:blipFill rotWithShape="1">
          <a:blip r:embed="rId4">
            <a:alphaModFix/>
          </a:blip>
          <a:srcRect b="14997" l="47521" r="21655" t="31400"/>
          <a:stretch/>
        </p:blipFill>
        <p:spPr>
          <a:xfrm>
            <a:off x="457200" y="1721287"/>
            <a:ext cx="3992602" cy="390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5437d11d78_0_1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Operaciones </a:t>
            </a:r>
            <a:r>
              <a:rPr lang="es-ES"/>
              <a:t>Morfológicas</a:t>
            </a:r>
            <a:endParaRPr/>
          </a:p>
        </p:txBody>
      </p:sp>
      <p:sp>
        <p:nvSpPr>
          <p:cNvPr id="212" name="Google Shape;212;g25437d11d78_0_10"/>
          <p:cNvSpPr txBox="1"/>
          <p:nvPr>
            <p:ph idx="1" type="body"/>
          </p:nvPr>
        </p:nvSpPr>
        <p:spPr>
          <a:xfrm>
            <a:off x="457200" y="1688500"/>
            <a:ext cx="8229600" cy="1054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De las operaciones </a:t>
            </a:r>
            <a:r>
              <a:rPr lang="es-ES" sz="1800"/>
              <a:t>morfológicas</a:t>
            </a:r>
            <a:r>
              <a:rPr lang="es-ES" sz="1800"/>
              <a:t> se diseñaron funciones enfocadas en la </a:t>
            </a:r>
            <a:r>
              <a:rPr lang="es-ES" sz="1800"/>
              <a:t>extracción</a:t>
            </a:r>
            <a:r>
              <a:rPr lang="es-ES" sz="1800"/>
              <a:t> de fronteras con el gradiente, debido a un mejor funcionamiento a </a:t>
            </a:r>
            <a:r>
              <a:rPr lang="es-ES" sz="1800"/>
              <a:t>comparación</a:t>
            </a:r>
            <a:r>
              <a:rPr lang="es-ES" sz="1800"/>
              <a:t> del filtro canny, mientras que se </a:t>
            </a:r>
            <a:r>
              <a:rPr lang="es-ES" sz="1800"/>
              <a:t>usó</a:t>
            </a:r>
            <a:r>
              <a:rPr lang="es-ES" sz="1800"/>
              <a:t> top hat y black hat para mejorar los detalles de las aves</a:t>
            </a:r>
            <a:endParaRPr sz="1800"/>
          </a:p>
        </p:txBody>
      </p:sp>
      <p:pic>
        <p:nvPicPr>
          <p:cNvPr id="213" name="Google Shape;213;g25437d11d78_0_10"/>
          <p:cNvPicPr preferRelativeResize="0"/>
          <p:nvPr/>
        </p:nvPicPr>
        <p:blipFill rotWithShape="1">
          <a:blip r:embed="rId3">
            <a:alphaModFix/>
          </a:blip>
          <a:srcRect b="15541" l="48203" r="23116" t="33469"/>
          <a:stretch/>
        </p:blipFill>
        <p:spPr>
          <a:xfrm>
            <a:off x="2629400" y="2743300"/>
            <a:ext cx="3495701" cy="3495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5437d11d78_0_15"/>
          <p:cNvSpPr txBox="1"/>
          <p:nvPr>
            <p:ph type="title"/>
          </p:nvPr>
        </p:nvSpPr>
        <p:spPr>
          <a:xfrm>
            <a:off x="457200" y="2010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Segmentación</a:t>
            </a:r>
            <a:endParaRPr/>
          </a:p>
        </p:txBody>
      </p:sp>
      <p:sp>
        <p:nvSpPr>
          <p:cNvPr id="219" name="Google Shape;219;g25437d11d78_0_15"/>
          <p:cNvSpPr txBox="1"/>
          <p:nvPr>
            <p:ph idx="1" type="body"/>
          </p:nvPr>
        </p:nvSpPr>
        <p:spPr>
          <a:xfrm>
            <a:off x="457200" y="1447300"/>
            <a:ext cx="8229600" cy="1290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Se usaron tres funciones, una por umbralizacion que mejora el desempeño con aves de color oscuro, otra por color y uno ultimo por contorno, considerando que es necesario realizar un ajuste a cada ave de forma especifica segun sus caracteristicas para obtener un mejor desempeño.</a:t>
            </a:r>
            <a:endParaRPr sz="1800"/>
          </a:p>
        </p:txBody>
      </p:sp>
      <p:pic>
        <p:nvPicPr>
          <p:cNvPr id="220" name="Google Shape;220;g25437d11d78_0_15"/>
          <p:cNvPicPr preferRelativeResize="0"/>
          <p:nvPr/>
        </p:nvPicPr>
        <p:blipFill rotWithShape="1">
          <a:blip r:embed="rId3">
            <a:alphaModFix/>
          </a:blip>
          <a:srcRect b="16169" l="47716" r="22223" t="29588"/>
          <a:stretch/>
        </p:blipFill>
        <p:spPr>
          <a:xfrm>
            <a:off x="1579175" y="2737612"/>
            <a:ext cx="3154699" cy="3202176"/>
          </a:xfrm>
          <a:prstGeom prst="rect">
            <a:avLst/>
          </a:prstGeom>
          <a:noFill/>
          <a:ln>
            <a:noFill/>
          </a:ln>
        </p:spPr>
      </p:pic>
      <p:pic>
        <p:nvPicPr>
          <p:cNvPr id="221" name="Google Shape;221;g25437d11d78_0_15"/>
          <p:cNvPicPr preferRelativeResize="0"/>
          <p:nvPr/>
        </p:nvPicPr>
        <p:blipFill rotWithShape="1">
          <a:blip r:embed="rId4">
            <a:alphaModFix/>
          </a:blip>
          <a:srcRect b="18299" l="47729" r="22495" t="28210"/>
          <a:stretch/>
        </p:blipFill>
        <p:spPr>
          <a:xfrm>
            <a:off x="4572000" y="2687986"/>
            <a:ext cx="3267101" cy="3301449"/>
          </a:xfrm>
          <a:prstGeom prst="rect">
            <a:avLst/>
          </a:prstGeom>
          <a:noFill/>
          <a:ln>
            <a:noFill/>
          </a:ln>
        </p:spPr>
      </p:pic>
      <p:sp>
        <p:nvSpPr>
          <p:cNvPr id="222" name="Google Shape;222;g25437d11d78_0_15"/>
          <p:cNvSpPr txBox="1"/>
          <p:nvPr/>
        </p:nvSpPr>
        <p:spPr>
          <a:xfrm>
            <a:off x="223700" y="3743950"/>
            <a:ext cx="111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Eliminar tonalidades verdes</a:t>
            </a:r>
            <a:endParaRPr>
              <a:latin typeface="Calibri"/>
              <a:ea typeface="Calibri"/>
              <a:cs typeface="Calibri"/>
              <a:sym typeface="Calibri"/>
            </a:endParaRPr>
          </a:p>
        </p:txBody>
      </p:sp>
      <p:sp>
        <p:nvSpPr>
          <p:cNvPr id="223" name="Google Shape;223;g25437d11d78_0_15"/>
          <p:cNvSpPr txBox="1"/>
          <p:nvPr/>
        </p:nvSpPr>
        <p:spPr>
          <a:xfrm>
            <a:off x="7920550" y="3832225"/>
            <a:ext cx="100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Conservar tonos oscuros</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5437d11d78_0_30"/>
          <p:cNvSpPr txBox="1"/>
          <p:nvPr>
            <p:ph type="title"/>
          </p:nvPr>
        </p:nvSpPr>
        <p:spPr>
          <a:xfrm>
            <a:off x="457200" y="83313"/>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s-ES"/>
              <a:t>Procesamiento usando deep learning</a:t>
            </a:r>
            <a:endParaRPr/>
          </a:p>
        </p:txBody>
      </p:sp>
      <p:sp>
        <p:nvSpPr>
          <p:cNvPr id="229" name="Google Shape;229;g25437d11d78_0_30"/>
          <p:cNvSpPr txBox="1"/>
          <p:nvPr>
            <p:ph idx="1" type="body"/>
          </p:nvPr>
        </p:nvSpPr>
        <p:spPr>
          <a:xfrm>
            <a:off x="457200" y="1417650"/>
            <a:ext cx="8125500" cy="1593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Para mejorar el rendimiento se utilizó la librería </a:t>
            </a:r>
            <a:r>
              <a:rPr lang="es-ES" sz="1800"/>
              <a:t>pixel lib</a:t>
            </a:r>
            <a:r>
              <a:rPr lang="es-ES" sz="1800"/>
              <a:t>, que corresponde a un modelo para </a:t>
            </a:r>
            <a:r>
              <a:rPr lang="es-ES" sz="1800"/>
              <a:t>detección</a:t>
            </a:r>
            <a:r>
              <a:rPr lang="es-ES" sz="1800"/>
              <a:t> y </a:t>
            </a:r>
            <a:r>
              <a:rPr lang="es-ES" sz="1800"/>
              <a:t>segmentación</a:t>
            </a:r>
            <a:r>
              <a:rPr lang="es-ES" sz="1800"/>
              <a:t> de objetos que resulta mucho </a:t>
            </a:r>
            <a:r>
              <a:rPr lang="es-ES" sz="1800"/>
              <a:t>más</a:t>
            </a:r>
            <a:r>
              <a:rPr lang="es-ES" sz="1800"/>
              <a:t> avanzada, de manera que permitiera la </a:t>
            </a:r>
            <a:r>
              <a:rPr lang="es-ES" sz="1800"/>
              <a:t>eliminación</a:t>
            </a:r>
            <a:r>
              <a:rPr lang="es-ES" sz="1800"/>
              <a:t> del fondo en las </a:t>
            </a:r>
            <a:r>
              <a:rPr lang="es-ES" sz="1800"/>
              <a:t>imágenes</a:t>
            </a:r>
            <a:r>
              <a:rPr lang="es-ES" sz="1800"/>
              <a:t> de aves por un fondo de un color fijo para mejorar el desempeño de la </a:t>
            </a:r>
            <a:r>
              <a:rPr lang="es-ES" sz="1800"/>
              <a:t>clasificación</a:t>
            </a:r>
            <a:r>
              <a:rPr lang="es-ES" sz="1800"/>
              <a:t>, se </a:t>
            </a:r>
            <a:r>
              <a:rPr lang="es-ES" sz="1800"/>
              <a:t>utilizó</a:t>
            </a:r>
            <a:r>
              <a:rPr lang="es-ES" sz="1800"/>
              <a:t> el color magenta que era el </a:t>
            </a:r>
            <a:r>
              <a:rPr lang="es-ES" sz="1800"/>
              <a:t>más</a:t>
            </a:r>
            <a:r>
              <a:rPr lang="es-ES" sz="1800"/>
              <a:t> alejado de todas las especies.</a:t>
            </a:r>
            <a:endParaRPr sz="1800"/>
          </a:p>
        </p:txBody>
      </p:sp>
      <p:sp>
        <p:nvSpPr>
          <p:cNvPr id="230" name="Google Shape;230;g25437d11d78_0_30"/>
          <p:cNvSpPr txBox="1"/>
          <p:nvPr/>
        </p:nvSpPr>
        <p:spPr>
          <a:xfrm>
            <a:off x="856525" y="3787538"/>
            <a:ext cx="2281200" cy="15699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Clr>
                <a:schemeClr val="dk1"/>
              </a:buClr>
              <a:buSzPts val="1100"/>
              <a:buFont typeface="Arial"/>
              <a:buNone/>
            </a:pPr>
            <a:r>
              <a:rPr lang="es-ES" sz="1800">
                <a:solidFill>
                  <a:schemeClr val="dk1"/>
                </a:solidFill>
                <a:latin typeface="Calibri"/>
                <a:ea typeface="Calibri"/>
                <a:cs typeface="Calibri"/>
                <a:sym typeface="Calibri"/>
              </a:rPr>
              <a:t>Para utilizar correctamente la librería se usó python 3.8, tensor flow 2.4.1 y numpy 1.19.5</a:t>
            </a:r>
            <a:endParaRPr>
              <a:latin typeface="Calibri"/>
              <a:ea typeface="Calibri"/>
              <a:cs typeface="Calibri"/>
              <a:sym typeface="Calibri"/>
            </a:endParaRPr>
          </a:p>
        </p:txBody>
      </p:sp>
      <p:pic>
        <p:nvPicPr>
          <p:cNvPr id="231" name="Google Shape;231;g25437d11d78_0_30"/>
          <p:cNvPicPr preferRelativeResize="0"/>
          <p:nvPr/>
        </p:nvPicPr>
        <p:blipFill>
          <a:blip r:embed="rId3">
            <a:alphaModFix/>
          </a:blip>
          <a:stretch>
            <a:fillRect/>
          </a:stretch>
        </p:blipFill>
        <p:spPr>
          <a:xfrm>
            <a:off x="3981800" y="3429000"/>
            <a:ext cx="3430476" cy="2286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nvSpPr>
        <p:spPr>
          <a:xfrm>
            <a:off x="444189" y="790005"/>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Presentación del proyecto </a:t>
            </a:r>
            <a:endParaRPr b="1" i="0" sz="4000" u="none" cap="none" strike="noStrike">
              <a:solidFill>
                <a:srgbClr val="000000"/>
              </a:solidFill>
              <a:latin typeface="Arial"/>
              <a:ea typeface="Arial"/>
              <a:cs typeface="Arial"/>
              <a:sym typeface="Arial"/>
            </a:endParaRPr>
          </a:p>
        </p:txBody>
      </p:sp>
      <p:sp>
        <p:nvSpPr>
          <p:cNvPr id="93" name="Google Shape;93;p3"/>
          <p:cNvSpPr txBox="1"/>
          <p:nvPr/>
        </p:nvSpPr>
        <p:spPr>
          <a:xfrm>
            <a:off x="784175" y="1915575"/>
            <a:ext cx="7320900" cy="195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s-ES" sz="2300" u="none" cap="none" strike="noStrike">
                <a:solidFill>
                  <a:srgbClr val="000000"/>
                </a:solidFill>
                <a:latin typeface="Calibri"/>
                <a:ea typeface="Calibri"/>
                <a:cs typeface="Calibri"/>
                <a:sym typeface="Calibri"/>
              </a:rPr>
              <a:t>El proyecto consiste en el desarrollo de un programa que pueda reconocer diferentes especies de aves, enfocándonos en aves de origen colombiano, utilizando los bancos de imágenes de diferentes bases de datos disponibles en la red.</a:t>
            </a:r>
            <a:endParaRPr b="0" i="0" sz="2300" u="none" cap="none" strike="noStrike">
              <a:solidFill>
                <a:srgbClr val="000000"/>
              </a:solidFill>
              <a:latin typeface="Calibri"/>
              <a:ea typeface="Calibri"/>
              <a:cs typeface="Calibri"/>
              <a:sym typeface="Calibri"/>
            </a:endParaRPr>
          </a:p>
        </p:txBody>
      </p:sp>
      <p:pic>
        <p:nvPicPr>
          <p:cNvPr id="94" name="Google Shape;94;p3"/>
          <p:cNvPicPr preferRelativeResize="0"/>
          <p:nvPr/>
        </p:nvPicPr>
        <p:blipFill rotWithShape="1">
          <a:blip r:embed="rId3">
            <a:alphaModFix/>
          </a:blip>
          <a:srcRect b="0" l="0" r="0" t="0"/>
          <a:stretch/>
        </p:blipFill>
        <p:spPr>
          <a:xfrm>
            <a:off x="6217274" y="4055575"/>
            <a:ext cx="2775224" cy="1560300"/>
          </a:xfrm>
          <a:prstGeom prst="rect">
            <a:avLst/>
          </a:prstGeom>
          <a:noFill/>
          <a:ln>
            <a:noFill/>
          </a:ln>
        </p:spPr>
      </p:pic>
      <p:pic>
        <p:nvPicPr>
          <p:cNvPr id="95" name="Google Shape;95;p3"/>
          <p:cNvPicPr preferRelativeResize="0"/>
          <p:nvPr/>
        </p:nvPicPr>
        <p:blipFill rotWithShape="1">
          <a:blip r:embed="rId4">
            <a:alphaModFix/>
          </a:blip>
          <a:srcRect b="0" l="0" r="0" t="0"/>
          <a:stretch/>
        </p:blipFill>
        <p:spPr>
          <a:xfrm>
            <a:off x="363225" y="3942700"/>
            <a:ext cx="2460574" cy="1786050"/>
          </a:xfrm>
          <a:prstGeom prst="rect">
            <a:avLst/>
          </a:prstGeom>
          <a:noFill/>
          <a:ln>
            <a:noFill/>
          </a:ln>
        </p:spPr>
      </p:pic>
      <p:pic>
        <p:nvPicPr>
          <p:cNvPr id="96" name="Google Shape;96;p3"/>
          <p:cNvPicPr preferRelativeResize="0"/>
          <p:nvPr/>
        </p:nvPicPr>
        <p:blipFill rotWithShape="1">
          <a:blip r:embed="rId5">
            <a:alphaModFix/>
          </a:blip>
          <a:srcRect b="0" l="0" r="0" t="0"/>
          <a:stretch/>
        </p:blipFill>
        <p:spPr>
          <a:xfrm>
            <a:off x="3128599" y="3867175"/>
            <a:ext cx="2580149" cy="19370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54830c24a8_0_0"/>
          <p:cNvSpPr txBox="1"/>
          <p:nvPr>
            <p:ph idx="1" type="body"/>
          </p:nvPr>
        </p:nvSpPr>
        <p:spPr>
          <a:xfrm>
            <a:off x="738775" y="864375"/>
            <a:ext cx="7329000" cy="4674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El uso de la biblioteca pixellib contiene ventajas como mejorar el desempeño del preproceso para aislar el ave del entorno y reducir el espacio en disco de las </a:t>
            </a:r>
            <a:r>
              <a:rPr lang="es-ES" sz="1800"/>
              <a:t>imágenes</a:t>
            </a:r>
            <a:r>
              <a:rPr lang="es-ES" sz="1800"/>
              <a:t>, siendo nuestro caso de 2.2 gb a 0.5 gb.</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Posee la desventaja de poseer una alta complejidad computacional, tomando un tiempo de 1 hora por cada mil </a:t>
            </a:r>
            <a:r>
              <a:rPr lang="es-ES" sz="1800"/>
              <a:t>imágenes</a:t>
            </a:r>
            <a:r>
              <a:rPr lang="es-ES" sz="1800"/>
              <a:t>, mientras que en el caso del </a:t>
            </a:r>
            <a:r>
              <a:rPr lang="es-ES" sz="1800"/>
              <a:t>código</a:t>
            </a:r>
            <a:r>
              <a:rPr lang="es-ES" sz="1800"/>
              <a:t> diseñado tomaba 1 minuto el preprocesamiento de la misma cantidad de </a:t>
            </a:r>
            <a:r>
              <a:rPr lang="es-ES" sz="1800"/>
              <a:t>imágenes.</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Se debe considerar que el tamaño de este grupo de imágenes era menor, pasando de 10872 imágenes a 8554 imágenes, debido a que se eliminaron algunas imágenes por quedar completamente magenta o no contener elementos representativos del ave.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54830c24a8_0_1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ES"/>
              <a:t>Clasificadores</a:t>
            </a:r>
            <a:endParaRPr/>
          </a:p>
        </p:txBody>
      </p:sp>
      <p:sp>
        <p:nvSpPr>
          <p:cNvPr id="242" name="Google Shape;242;g254830c24a8_0_19"/>
          <p:cNvSpPr txBox="1"/>
          <p:nvPr>
            <p:ph idx="1" type="body"/>
          </p:nvPr>
        </p:nvSpPr>
        <p:spPr>
          <a:xfrm>
            <a:off x="457200" y="1600200"/>
            <a:ext cx="8229600" cy="4115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En primera instancia se </a:t>
            </a:r>
            <a:r>
              <a:rPr lang="es-ES" sz="1800"/>
              <a:t>realizó</a:t>
            </a:r>
            <a:r>
              <a:rPr lang="es-ES" sz="1800"/>
              <a:t> un clasificador random forest con tres especies para comparar el desempeño de rendimiento </a:t>
            </a:r>
            <a:r>
              <a:rPr lang="es-ES" sz="1800"/>
              <a:t>según</a:t>
            </a:r>
            <a:r>
              <a:rPr lang="es-ES" sz="1800"/>
              <a:t> el preprocesamiento, usando </a:t>
            </a:r>
            <a:r>
              <a:rPr lang="es-ES" sz="1800"/>
              <a:t>imágenes</a:t>
            </a:r>
            <a:r>
              <a:rPr lang="es-ES" sz="1800"/>
              <a:t> sin procesar, con el proceso propio y con el preprocesamiento de la </a:t>
            </a:r>
            <a:r>
              <a:rPr lang="es-ES" sz="1800"/>
              <a:t>librería</a:t>
            </a:r>
            <a:r>
              <a:rPr lang="es-ES" sz="1800"/>
              <a:t> pixellib.</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Durante el desarrollo se </a:t>
            </a:r>
            <a:r>
              <a:rPr lang="es-ES" sz="1800"/>
              <a:t>observó</a:t>
            </a:r>
            <a:r>
              <a:rPr lang="es-ES" sz="1800"/>
              <a:t> que </a:t>
            </a:r>
            <a:r>
              <a:rPr lang="es-ES" sz="1800"/>
              <a:t>tanto las imágenes de entrenamiento como las de prueba deben tener el mismo tratamiento, si no se tiene en cuenta el efecto de los clasificadores disminuye considerablemente, pasando en el caso práctico de 0.70 de precisión a 0.35.</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Para las pruebas se utilizaron las mismas condiciones, siendo en el caso de las redes neuronales con un modelo de 3 capas Conv2D de 32 filtros 3x3, 2 MaxPooling de 2x2, 32 neuronas, 10 iteraciones y 32 de tamaño de lote.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54830c24a8_0_5"/>
          <p:cNvPicPr preferRelativeResize="0"/>
          <p:nvPr/>
        </p:nvPicPr>
        <p:blipFill>
          <a:blip r:embed="rId3">
            <a:alphaModFix/>
          </a:blip>
          <a:stretch>
            <a:fillRect/>
          </a:stretch>
        </p:blipFill>
        <p:spPr>
          <a:xfrm>
            <a:off x="152400" y="383350"/>
            <a:ext cx="4419601" cy="394277"/>
          </a:xfrm>
          <a:prstGeom prst="rect">
            <a:avLst/>
          </a:prstGeom>
          <a:noFill/>
          <a:ln>
            <a:noFill/>
          </a:ln>
        </p:spPr>
      </p:pic>
      <p:pic>
        <p:nvPicPr>
          <p:cNvPr id="248" name="Google Shape;248;g254830c24a8_0_5"/>
          <p:cNvPicPr preferRelativeResize="0"/>
          <p:nvPr/>
        </p:nvPicPr>
        <p:blipFill>
          <a:blip r:embed="rId4">
            <a:alphaModFix/>
          </a:blip>
          <a:stretch>
            <a:fillRect/>
          </a:stretch>
        </p:blipFill>
        <p:spPr>
          <a:xfrm>
            <a:off x="367100" y="834725"/>
            <a:ext cx="4204900" cy="5188550"/>
          </a:xfrm>
          <a:prstGeom prst="rect">
            <a:avLst/>
          </a:prstGeom>
          <a:noFill/>
          <a:ln>
            <a:noFill/>
          </a:ln>
        </p:spPr>
      </p:pic>
      <p:pic>
        <p:nvPicPr>
          <p:cNvPr id="249" name="Google Shape;249;g254830c24a8_0_5"/>
          <p:cNvPicPr preferRelativeResize="0"/>
          <p:nvPr/>
        </p:nvPicPr>
        <p:blipFill rotWithShape="1">
          <a:blip r:embed="rId5">
            <a:alphaModFix/>
          </a:blip>
          <a:srcRect b="26409" l="16978" r="47140" t="67609"/>
          <a:stretch/>
        </p:blipFill>
        <p:spPr>
          <a:xfrm>
            <a:off x="4807475" y="383350"/>
            <a:ext cx="4204901" cy="394276"/>
          </a:xfrm>
          <a:prstGeom prst="rect">
            <a:avLst/>
          </a:prstGeom>
          <a:noFill/>
          <a:ln>
            <a:noFill/>
          </a:ln>
        </p:spPr>
      </p:pic>
      <p:pic>
        <p:nvPicPr>
          <p:cNvPr id="250" name="Google Shape;250;g254830c24a8_0_5"/>
          <p:cNvPicPr preferRelativeResize="0"/>
          <p:nvPr/>
        </p:nvPicPr>
        <p:blipFill rotWithShape="1">
          <a:blip r:embed="rId6">
            <a:alphaModFix/>
          </a:blip>
          <a:srcRect b="7174" l="20679" r="51398" t="31820"/>
          <a:stretch/>
        </p:blipFill>
        <p:spPr>
          <a:xfrm>
            <a:off x="4807475" y="845250"/>
            <a:ext cx="4204901" cy="51675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g254830c24a8_0_30"/>
          <p:cNvPicPr preferRelativeResize="0"/>
          <p:nvPr/>
        </p:nvPicPr>
        <p:blipFill rotWithShape="1">
          <a:blip r:embed="rId3">
            <a:alphaModFix/>
          </a:blip>
          <a:srcRect b="33472" l="18946" r="54639" t="63642"/>
          <a:stretch/>
        </p:blipFill>
        <p:spPr>
          <a:xfrm>
            <a:off x="4672413" y="600475"/>
            <a:ext cx="4597800" cy="282474"/>
          </a:xfrm>
          <a:prstGeom prst="rect">
            <a:avLst/>
          </a:prstGeom>
          <a:noFill/>
          <a:ln>
            <a:noFill/>
          </a:ln>
        </p:spPr>
      </p:pic>
      <p:pic>
        <p:nvPicPr>
          <p:cNvPr id="256" name="Google Shape;256;g254830c24a8_0_30"/>
          <p:cNvPicPr preferRelativeResize="0"/>
          <p:nvPr/>
        </p:nvPicPr>
        <p:blipFill rotWithShape="1">
          <a:blip r:embed="rId4">
            <a:alphaModFix/>
          </a:blip>
          <a:srcRect b="7072" l="16958" r="49998" t="28106"/>
          <a:stretch/>
        </p:blipFill>
        <p:spPr>
          <a:xfrm>
            <a:off x="4888900" y="1212650"/>
            <a:ext cx="4164826" cy="4595751"/>
          </a:xfrm>
          <a:prstGeom prst="rect">
            <a:avLst/>
          </a:prstGeom>
          <a:noFill/>
          <a:ln>
            <a:noFill/>
          </a:ln>
        </p:spPr>
      </p:pic>
      <p:pic>
        <p:nvPicPr>
          <p:cNvPr id="257" name="Google Shape;257;g254830c24a8_0_30"/>
          <p:cNvPicPr preferRelativeResize="0"/>
          <p:nvPr/>
        </p:nvPicPr>
        <p:blipFill rotWithShape="1">
          <a:blip r:embed="rId5">
            <a:alphaModFix/>
          </a:blip>
          <a:srcRect b="5030" l="16960" r="51655" t="29979"/>
          <a:stretch/>
        </p:blipFill>
        <p:spPr>
          <a:xfrm>
            <a:off x="286650" y="1212650"/>
            <a:ext cx="4204901" cy="4898011"/>
          </a:xfrm>
          <a:prstGeom prst="rect">
            <a:avLst/>
          </a:prstGeom>
          <a:noFill/>
          <a:ln>
            <a:noFill/>
          </a:ln>
        </p:spPr>
      </p:pic>
      <p:pic>
        <p:nvPicPr>
          <p:cNvPr id="258" name="Google Shape;258;g254830c24a8_0_30"/>
          <p:cNvPicPr preferRelativeResize="0"/>
          <p:nvPr/>
        </p:nvPicPr>
        <p:blipFill rotWithShape="1">
          <a:blip r:embed="rId6">
            <a:alphaModFix/>
          </a:blip>
          <a:srcRect b="25007" l="16608" r="47559" t="70714"/>
          <a:stretch/>
        </p:blipFill>
        <p:spPr>
          <a:xfrm>
            <a:off x="286650" y="600477"/>
            <a:ext cx="4204901" cy="282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54830c24a8_1_2"/>
          <p:cNvSpPr txBox="1"/>
          <p:nvPr>
            <p:ph idx="1" type="body"/>
          </p:nvPr>
        </p:nvSpPr>
        <p:spPr>
          <a:xfrm>
            <a:off x="457200" y="511175"/>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s-ES" sz="1800"/>
              <a:t>Si bien se observa un mejor desempeño con la </a:t>
            </a:r>
            <a:r>
              <a:rPr lang="es-ES" sz="1800"/>
              <a:t>segmentación</a:t>
            </a:r>
            <a:r>
              <a:rPr lang="es-ES" sz="1800"/>
              <a:t> propia, se debe tener en cuenta que este proceso es </a:t>
            </a:r>
            <a:r>
              <a:rPr lang="es-ES" sz="1800"/>
              <a:t>único</a:t>
            </a:r>
            <a:r>
              <a:rPr lang="es-ES" sz="1800"/>
              <a:t> por cada clase, esto implica que si un usuario toma la foto de un ave y la ingresa en el clasificador, el resultado va a ser peor de lo esperado debido a que no se le puede aplicar el preproceso.</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Las funciones generales de preprocesamiento como el filtro y las operaciones </a:t>
            </a:r>
            <a:r>
              <a:rPr lang="es-ES" sz="1800"/>
              <a:t>morfológicas</a:t>
            </a:r>
            <a:r>
              <a:rPr lang="es-ES" sz="1800"/>
              <a:t> mejoran levemente los resultados de 0.67 a 0.7.</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s-ES" sz="1800"/>
              <a:t>En cambio, en la </a:t>
            </a:r>
            <a:r>
              <a:rPr lang="es-ES" sz="1800"/>
              <a:t>librería</a:t>
            </a:r>
            <a:r>
              <a:rPr lang="es-ES" sz="1800"/>
              <a:t> pixellib al solo eliminarse el fondo es un preprocesamiento que se puede dar en cualquier imagen, mejorando el desarrollo del modelo.</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54854603b6_0_0"/>
          <p:cNvPicPr preferRelativeResize="0"/>
          <p:nvPr/>
        </p:nvPicPr>
        <p:blipFill rotWithShape="1">
          <a:blip r:embed="rId3">
            <a:alphaModFix/>
          </a:blip>
          <a:srcRect b="7682" l="20093" r="38381" t="35663"/>
          <a:stretch/>
        </p:blipFill>
        <p:spPr>
          <a:xfrm>
            <a:off x="212062" y="1027825"/>
            <a:ext cx="4161149" cy="3636862"/>
          </a:xfrm>
          <a:prstGeom prst="rect">
            <a:avLst/>
          </a:prstGeom>
          <a:noFill/>
          <a:ln>
            <a:noFill/>
          </a:ln>
        </p:spPr>
      </p:pic>
      <p:pic>
        <p:nvPicPr>
          <p:cNvPr id="269" name="Google Shape;269;g254854603b6_0_0"/>
          <p:cNvPicPr preferRelativeResize="0"/>
          <p:nvPr/>
        </p:nvPicPr>
        <p:blipFill rotWithShape="1">
          <a:blip r:embed="rId4">
            <a:alphaModFix/>
          </a:blip>
          <a:srcRect b="19839" l="21759" r="58444" t="77012"/>
          <a:stretch/>
        </p:blipFill>
        <p:spPr>
          <a:xfrm>
            <a:off x="208977" y="472025"/>
            <a:ext cx="4167312" cy="372724"/>
          </a:xfrm>
          <a:prstGeom prst="rect">
            <a:avLst/>
          </a:prstGeom>
          <a:noFill/>
          <a:ln>
            <a:noFill/>
          </a:ln>
        </p:spPr>
      </p:pic>
      <p:pic>
        <p:nvPicPr>
          <p:cNvPr id="270" name="Google Shape;270;g254854603b6_0_0"/>
          <p:cNvPicPr preferRelativeResize="0"/>
          <p:nvPr/>
        </p:nvPicPr>
        <p:blipFill rotWithShape="1">
          <a:blip r:embed="rId5">
            <a:alphaModFix/>
          </a:blip>
          <a:srcRect b="19950" l="17290" r="54700" t="76860"/>
          <a:stretch/>
        </p:blipFill>
        <p:spPr>
          <a:xfrm>
            <a:off x="4572000" y="514163"/>
            <a:ext cx="4503326" cy="288449"/>
          </a:xfrm>
          <a:prstGeom prst="rect">
            <a:avLst/>
          </a:prstGeom>
          <a:noFill/>
          <a:ln>
            <a:noFill/>
          </a:ln>
        </p:spPr>
      </p:pic>
      <p:pic>
        <p:nvPicPr>
          <p:cNvPr id="271" name="Google Shape;271;g254854603b6_0_0"/>
          <p:cNvPicPr preferRelativeResize="0"/>
          <p:nvPr/>
        </p:nvPicPr>
        <p:blipFill rotWithShape="1">
          <a:blip r:embed="rId6">
            <a:alphaModFix/>
          </a:blip>
          <a:srcRect b="5771" l="20002" r="26616" t="31426"/>
          <a:stretch/>
        </p:blipFill>
        <p:spPr>
          <a:xfrm>
            <a:off x="4572000" y="1130850"/>
            <a:ext cx="4503326" cy="3231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54c277b0b5_0_23"/>
          <p:cNvSpPr txBox="1"/>
          <p:nvPr/>
        </p:nvSpPr>
        <p:spPr>
          <a:xfrm>
            <a:off x="415000" y="5083150"/>
            <a:ext cx="8531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Se observa que las redes neuronales convolucionales aprovechan en gran medida las imágenes con fondo en un color sólido de mucha mejor manera que los clasificadores de la librería SKlearn</a:t>
            </a:r>
            <a:endParaRPr sz="1800">
              <a:latin typeface="Calibri"/>
              <a:ea typeface="Calibri"/>
              <a:cs typeface="Calibri"/>
              <a:sym typeface="Calibri"/>
            </a:endParaRPr>
          </a:p>
        </p:txBody>
      </p:sp>
      <p:pic>
        <p:nvPicPr>
          <p:cNvPr id="277" name="Google Shape;277;g254c277b0b5_0_23"/>
          <p:cNvPicPr preferRelativeResize="0"/>
          <p:nvPr/>
        </p:nvPicPr>
        <p:blipFill rotWithShape="1">
          <a:blip r:embed="rId3">
            <a:alphaModFix/>
          </a:blip>
          <a:srcRect b="14144" l="18120" r="37639" t="25175"/>
          <a:stretch/>
        </p:blipFill>
        <p:spPr>
          <a:xfrm>
            <a:off x="2609538" y="1446300"/>
            <a:ext cx="3924912" cy="3636849"/>
          </a:xfrm>
          <a:prstGeom prst="rect">
            <a:avLst/>
          </a:prstGeom>
          <a:noFill/>
          <a:ln>
            <a:noFill/>
          </a:ln>
        </p:spPr>
      </p:pic>
      <p:pic>
        <p:nvPicPr>
          <p:cNvPr id="278" name="Google Shape;278;g254c277b0b5_0_23"/>
          <p:cNvPicPr preferRelativeResize="0"/>
          <p:nvPr/>
        </p:nvPicPr>
        <p:blipFill rotWithShape="1">
          <a:blip r:embed="rId4">
            <a:alphaModFix/>
          </a:blip>
          <a:srcRect b="29271" l="22187" r="53230" t="66814"/>
          <a:stretch/>
        </p:blipFill>
        <p:spPr>
          <a:xfrm>
            <a:off x="2600124" y="795775"/>
            <a:ext cx="4161149" cy="372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54c277b0b5_0_0"/>
          <p:cNvSpPr txBox="1"/>
          <p:nvPr/>
        </p:nvSpPr>
        <p:spPr>
          <a:xfrm>
            <a:off x="1267051" y="2830730"/>
            <a:ext cx="6609900" cy="396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2B7E"/>
              </a:buClr>
              <a:buSzPts val="2400"/>
              <a:buFont typeface="Arial"/>
              <a:buNone/>
            </a:pPr>
            <a:r>
              <a:rPr b="1" lang="es-ES" sz="4000">
                <a:solidFill>
                  <a:srgbClr val="172B7E"/>
                </a:solidFill>
              </a:rPr>
              <a:t>Resultados finales para el clasificador de 10 aves</a:t>
            </a:r>
            <a:endParaRPr b="1" i="0" sz="40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254c277b0b5_0_34"/>
          <p:cNvPicPr preferRelativeResize="0"/>
          <p:nvPr/>
        </p:nvPicPr>
        <p:blipFill rotWithShape="1">
          <a:blip r:embed="rId3">
            <a:alphaModFix/>
          </a:blip>
          <a:srcRect b="34099" l="21616" r="47082" t="62466"/>
          <a:stretch/>
        </p:blipFill>
        <p:spPr>
          <a:xfrm>
            <a:off x="930075" y="462100"/>
            <a:ext cx="7632226" cy="470950"/>
          </a:xfrm>
          <a:prstGeom prst="rect">
            <a:avLst/>
          </a:prstGeom>
          <a:noFill/>
          <a:ln>
            <a:noFill/>
          </a:ln>
        </p:spPr>
      </p:pic>
      <p:pic>
        <p:nvPicPr>
          <p:cNvPr id="289" name="Google Shape;289;g254c277b0b5_0_34"/>
          <p:cNvPicPr preferRelativeResize="0"/>
          <p:nvPr/>
        </p:nvPicPr>
        <p:blipFill rotWithShape="1">
          <a:blip r:embed="rId4">
            <a:alphaModFix/>
          </a:blip>
          <a:srcRect b="7761" l="23779" r="51578" t="27121"/>
          <a:stretch/>
        </p:blipFill>
        <p:spPr>
          <a:xfrm>
            <a:off x="2725575" y="1065500"/>
            <a:ext cx="3311251" cy="4922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54c277b0b5_0_6"/>
          <p:cNvSpPr txBox="1"/>
          <p:nvPr/>
        </p:nvSpPr>
        <p:spPr>
          <a:xfrm>
            <a:off x="532750" y="3714500"/>
            <a:ext cx="8223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Para el clasificador usando redes neuronales se </a:t>
            </a:r>
            <a:r>
              <a:rPr lang="es-ES" sz="1800">
                <a:latin typeface="Calibri"/>
                <a:ea typeface="Calibri"/>
                <a:cs typeface="Calibri"/>
                <a:sym typeface="Calibri"/>
              </a:rPr>
              <a:t>llegó</a:t>
            </a:r>
            <a:r>
              <a:rPr lang="es-ES" sz="1800">
                <a:latin typeface="Calibri"/>
                <a:ea typeface="Calibri"/>
                <a:cs typeface="Calibri"/>
                <a:sym typeface="Calibri"/>
              </a:rPr>
              <a:t> a una </a:t>
            </a:r>
            <a:r>
              <a:rPr lang="es-ES" sz="1800">
                <a:latin typeface="Calibri"/>
                <a:ea typeface="Calibri"/>
                <a:cs typeface="Calibri"/>
                <a:sym typeface="Calibri"/>
              </a:rPr>
              <a:t>precisión</a:t>
            </a:r>
            <a:r>
              <a:rPr lang="es-ES" sz="1800">
                <a:latin typeface="Calibri"/>
                <a:ea typeface="Calibri"/>
                <a:cs typeface="Calibri"/>
                <a:sym typeface="Calibri"/>
              </a:rPr>
              <a:t> del 90% en </a:t>
            </a:r>
            <a:r>
              <a:rPr lang="es-ES" sz="1800">
                <a:latin typeface="Calibri"/>
                <a:ea typeface="Calibri"/>
                <a:cs typeface="Calibri"/>
                <a:sym typeface="Calibri"/>
              </a:rPr>
              <a:t>imágenes</a:t>
            </a:r>
            <a:r>
              <a:rPr lang="es-ES" sz="1800">
                <a:latin typeface="Calibri"/>
                <a:ea typeface="Calibri"/>
                <a:cs typeface="Calibri"/>
                <a:sym typeface="Calibri"/>
              </a:rPr>
              <a:t> de entrenamiento y del 86% en </a:t>
            </a:r>
            <a:r>
              <a:rPr lang="es-ES" sz="1800">
                <a:latin typeface="Calibri"/>
                <a:ea typeface="Calibri"/>
                <a:cs typeface="Calibri"/>
                <a:sym typeface="Calibri"/>
              </a:rPr>
              <a:t>imágenes</a:t>
            </a:r>
            <a:r>
              <a:rPr lang="es-ES" sz="1800">
                <a:latin typeface="Calibri"/>
                <a:ea typeface="Calibri"/>
                <a:cs typeface="Calibri"/>
                <a:sym typeface="Calibri"/>
              </a:rPr>
              <a:t> de prueba, el cual fue el mejor obtenido, considerando que aumentar la </a:t>
            </a:r>
            <a:r>
              <a:rPr lang="es-ES" sz="1800">
                <a:latin typeface="Calibri"/>
                <a:ea typeface="Calibri"/>
                <a:cs typeface="Calibri"/>
                <a:sym typeface="Calibri"/>
              </a:rPr>
              <a:t>precisión</a:t>
            </a:r>
            <a:r>
              <a:rPr lang="es-ES" sz="1800">
                <a:latin typeface="Calibri"/>
                <a:ea typeface="Calibri"/>
                <a:cs typeface="Calibri"/>
                <a:sym typeface="Calibri"/>
              </a:rPr>
              <a:t> del clasificador con las </a:t>
            </a:r>
            <a:r>
              <a:rPr lang="es-ES" sz="1800">
                <a:latin typeface="Calibri"/>
                <a:ea typeface="Calibri"/>
                <a:cs typeface="Calibri"/>
                <a:sym typeface="Calibri"/>
              </a:rPr>
              <a:t>imágenes</a:t>
            </a:r>
            <a:r>
              <a:rPr lang="es-ES" sz="1800">
                <a:latin typeface="Calibri"/>
                <a:ea typeface="Calibri"/>
                <a:cs typeface="Calibri"/>
                <a:sym typeface="Calibri"/>
              </a:rPr>
              <a:t> de entrenamiento aumenta el sobreajuste disminuyendo la </a:t>
            </a:r>
            <a:r>
              <a:rPr lang="es-ES" sz="1800">
                <a:latin typeface="Calibri"/>
                <a:ea typeface="Calibri"/>
                <a:cs typeface="Calibri"/>
                <a:sym typeface="Calibri"/>
              </a:rPr>
              <a:t>precisión</a:t>
            </a:r>
            <a:r>
              <a:rPr lang="es-ES" sz="1800">
                <a:latin typeface="Calibri"/>
                <a:ea typeface="Calibri"/>
                <a:cs typeface="Calibri"/>
                <a:sym typeface="Calibri"/>
              </a:rPr>
              <a:t> con las </a:t>
            </a:r>
            <a:r>
              <a:rPr lang="es-ES" sz="1800">
                <a:latin typeface="Calibri"/>
                <a:ea typeface="Calibri"/>
                <a:cs typeface="Calibri"/>
                <a:sym typeface="Calibri"/>
              </a:rPr>
              <a:t>imágenes</a:t>
            </a:r>
            <a:r>
              <a:rPr lang="es-ES" sz="1800">
                <a:latin typeface="Calibri"/>
                <a:ea typeface="Calibri"/>
                <a:cs typeface="Calibri"/>
                <a:sym typeface="Calibri"/>
              </a:rPr>
              <a:t> de prueba.</a:t>
            </a:r>
            <a:endParaRPr sz="1800">
              <a:latin typeface="Calibri"/>
              <a:ea typeface="Calibri"/>
              <a:cs typeface="Calibri"/>
              <a:sym typeface="Calibri"/>
            </a:endParaRPr>
          </a:p>
        </p:txBody>
      </p:sp>
      <p:pic>
        <p:nvPicPr>
          <p:cNvPr id="295" name="Google Shape;295;g254c277b0b5_0_6"/>
          <p:cNvPicPr preferRelativeResize="0"/>
          <p:nvPr/>
        </p:nvPicPr>
        <p:blipFill rotWithShape="1">
          <a:blip r:embed="rId3">
            <a:alphaModFix/>
          </a:blip>
          <a:srcRect b="27469" l="23024" r="28173" t="42316"/>
          <a:stretch/>
        </p:blipFill>
        <p:spPr>
          <a:xfrm>
            <a:off x="429752" y="603400"/>
            <a:ext cx="8113526" cy="2825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990"/>
              <a:buNone/>
            </a:pPr>
            <a:r>
              <a:rPr b="1" lang="es-ES" sz="3500">
                <a:solidFill>
                  <a:schemeClr val="dk2"/>
                </a:solidFill>
                <a:latin typeface="Arial"/>
                <a:ea typeface="Arial"/>
                <a:cs typeface="Arial"/>
                <a:sym typeface="Arial"/>
              </a:rPr>
              <a:t>Planteamiento y preguntas a resolver</a:t>
            </a:r>
            <a:endParaRPr b="1" sz="3500">
              <a:solidFill>
                <a:schemeClr val="dk2"/>
              </a:solidFill>
              <a:latin typeface="Arial"/>
              <a:ea typeface="Arial"/>
              <a:cs typeface="Arial"/>
              <a:sym typeface="Arial"/>
            </a:endParaRPr>
          </a:p>
        </p:txBody>
      </p:sp>
      <p:sp>
        <p:nvSpPr>
          <p:cNvPr id="102" name="Google Shape;102;p4"/>
          <p:cNvSpPr txBox="1"/>
          <p:nvPr/>
        </p:nvSpPr>
        <p:spPr>
          <a:xfrm>
            <a:off x="798650" y="1770925"/>
            <a:ext cx="77262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000000"/>
                </a:solidFill>
                <a:latin typeface="Calibri"/>
                <a:ea typeface="Calibri"/>
                <a:cs typeface="Calibri"/>
                <a:sym typeface="Calibri"/>
              </a:rPr>
              <a:t>En el momento actual del proyecto las mayores dudas está en la implementación del código requerido para permitir una identificación de la especie y de las necesidades requeridas en términos de datos de las diferentes especies, considerando que entre las bases de datos se estima un aproximado de 2000 imágenes por especie que se podrían obtener para el desarrollo del proyecto.</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254c277b0b5_0_13"/>
          <p:cNvPicPr preferRelativeResize="0"/>
          <p:nvPr/>
        </p:nvPicPr>
        <p:blipFill rotWithShape="1">
          <a:blip r:embed="rId3">
            <a:alphaModFix/>
          </a:blip>
          <a:srcRect b="65049" l="25943" r="36753" t="24936"/>
          <a:stretch/>
        </p:blipFill>
        <p:spPr>
          <a:xfrm>
            <a:off x="1437325" y="4729950"/>
            <a:ext cx="6821702" cy="1030126"/>
          </a:xfrm>
          <a:prstGeom prst="rect">
            <a:avLst/>
          </a:prstGeom>
          <a:noFill/>
          <a:ln>
            <a:noFill/>
          </a:ln>
        </p:spPr>
      </p:pic>
      <p:pic>
        <p:nvPicPr>
          <p:cNvPr id="301" name="Google Shape;301;g254c277b0b5_0_13"/>
          <p:cNvPicPr preferRelativeResize="0"/>
          <p:nvPr/>
        </p:nvPicPr>
        <p:blipFill rotWithShape="1">
          <a:blip r:embed="rId4">
            <a:alphaModFix/>
          </a:blip>
          <a:srcRect b="12364" l="23013" r="18957" t="34406"/>
          <a:stretch/>
        </p:blipFill>
        <p:spPr>
          <a:xfrm>
            <a:off x="365061" y="167762"/>
            <a:ext cx="8413877" cy="43414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g1e438c42514_0_0"/>
          <p:cNvPicPr preferRelativeResize="0"/>
          <p:nvPr/>
        </p:nvPicPr>
        <p:blipFill rotWithShape="1">
          <a:blip r:embed="rId3">
            <a:alphaModFix/>
          </a:blip>
          <a:srcRect b="26878" l="20954" r="29765" t="41450"/>
          <a:stretch/>
        </p:blipFill>
        <p:spPr>
          <a:xfrm>
            <a:off x="2858000" y="535700"/>
            <a:ext cx="5496024" cy="1986749"/>
          </a:xfrm>
          <a:prstGeom prst="rect">
            <a:avLst/>
          </a:prstGeom>
          <a:noFill/>
          <a:ln>
            <a:noFill/>
          </a:ln>
        </p:spPr>
      </p:pic>
      <p:pic>
        <p:nvPicPr>
          <p:cNvPr id="307" name="Google Shape;307;g1e438c42514_0_0"/>
          <p:cNvPicPr preferRelativeResize="0"/>
          <p:nvPr/>
        </p:nvPicPr>
        <p:blipFill rotWithShape="1">
          <a:blip r:embed="rId4">
            <a:alphaModFix/>
          </a:blip>
          <a:srcRect b="11279" l="20951" r="16672" t="31753"/>
          <a:stretch/>
        </p:blipFill>
        <p:spPr>
          <a:xfrm>
            <a:off x="2651950" y="2728500"/>
            <a:ext cx="6387874" cy="3281826"/>
          </a:xfrm>
          <a:prstGeom prst="rect">
            <a:avLst/>
          </a:prstGeom>
          <a:noFill/>
          <a:ln>
            <a:noFill/>
          </a:ln>
        </p:spPr>
      </p:pic>
      <p:sp>
        <p:nvSpPr>
          <p:cNvPr id="308" name="Google Shape;308;g1e438c42514_0_0"/>
          <p:cNvSpPr txBox="1"/>
          <p:nvPr/>
        </p:nvSpPr>
        <p:spPr>
          <a:xfrm>
            <a:off x="194250" y="535700"/>
            <a:ext cx="23106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El clasificador usando las </a:t>
            </a:r>
            <a:r>
              <a:rPr lang="es-ES" sz="1800">
                <a:latin typeface="Calibri"/>
                <a:ea typeface="Calibri"/>
                <a:cs typeface="Calibri"/>
                <a:sym typeface="Calibri"/>
              </a:rPr>
              <a:t>imágenes</a:t>
            </a:r>
            <a:r>
              <a:rPr lang="es-ES" sz="1800">
                <a:latin typeface="Calibri"/>
                <a:ea typeface="Calibri"/>
                <a:cs typeface="Calibri"/>
                <a:sym typeface="Calibri"/>
              </a:rPr>
              <a:t> en escala de gris no </a:t>
            </a:r>
            <a:r>
              <a:rPr lang="es-ES" sz="1800">
                <a:latin typeface="Calibri"/>
                <a:ea typeface="Calibri"/>
                <a:cs typeface="Calibri"/>
                <a:sym typeface="Calibri"/>
              </a:rPr>
              <a:t>aportó</a:t>
            </a:r>
            <a:r>
              <a:rPr lang="es-ES" sz="1800">
                <a:latin typeface="Calibri"/>
                <a:ea typeface="Calibri"/>
                <a:cs typeface="Calibri"/>
                <a:sym typeface="Calibri"/>
              </a:rPr>
              <a:t> mejoras considerables en aprovechamiento de la memoria RAM, pero </a:t>
            </a:r>
            <a:r>
              <a:rPr lang="es-ES" sz="1800">
                <a:latin typeface="Calibri"/>
                <a:ea typeface="Calibri"/>
                <a:cs typeface="Calibri"/>
                <a:sym typeface="Calibri"/>
              </a:rPr>
              <a:t>permitió</a:t>
            </a:r>
            <a:r>
              <a:rPr lang="es-ES" sz="1800">
                <a:latin typeface="Calibri"/>
                <a:ea typeface="Calibri"/>
                <a:cs typeface="Calibri"/>
                <a:sym typeface="Calibri"/>
              </a:rPr>
              <a:t> </a:t>
            </a:r>
            <a:r>
              <a:rPr lang="es-ES" sz="1800">
                <a:latin typeface="Calibri"/>
                <a:ea typeface="Calibri"/>
                <a:cs typeface="Calibri"/>
                <a:sym typeface="Calibri"/>
              </a:rPr>
              <a:t>acelerar</a:t>
            </a:r>
            <a:r>
              <a:rPr lang="es-ES" sz="1800">
                <a:latin typeface="Calibri"/>
                <a:ea typeface="Calibri"/>
                <a:cs typeface="Calibri"/>
                <a:sym typeface="Calibri"/>
              </a:rPr>
              <a:t> la carga de las mismas y </a:t>
            </a:r>
            <a:r>
              <a:rPr lang="es-ES" sz="1800">
                <a:latin typeface="Calibri"/>
                <a:ea typeface="Calibri"/>
                <a:cs typeface="Calibri"/>
                <a:sym typeface="Calibri"/>
              </a:rPr>
              <a:t>disminuir</a:t>
            </a:r>
            <a:r>
              <a:rPr lang="es-ES" sz="1800">
                <a:latin typeface="Calibri"/>
                <a:ea typeface="Calibri"/>
                <a:cs typeface="Calibri"/>
                <a:sym typeface="Calibri"/>
              </a:rPr>
              <a:t> el tamaño de las </a:t>
            </a:r>
            <a:r>
              <a:rPr lang="es-ES" sz="1800">
                <a:latin typeface="Calibri"/>
                <a:ea typeface="Calibri"/>
                <a:cs typeface="Calibri"/>
                <a:sym typeface="Calibri"/>
              </a:rPr>
              <a:t>imágenes</a:t>
            </a:r>
            <a:r>
              <a:rPr lang="es-ES" sz="1800">
                <a:latin typeface="Calibri"/>
                <a:ea typeface="Calibri"/>
                <a:cs typeface="Calibri"/>
                <a:sym typeface="Calibri"/>
              </a:rPr>
              <a:t>.</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Como las caracteristicas de color no aplican en este caso, el modelo se ve gravemente afectado disminuyendo el rendimiento.</a:t>
            </a:r>
            <a:endParaRPr sz="18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e1c814172a_0_29"/>
          <p:cNvSpPr txBox="1"/>
          <p:nvPr/>
        </p:nvSpPr>
        <p:spPr>
          <a:xfrm>
            <a:off x="293576" y="18633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Referencias:</a:t>
            </a:r>
            <a:endParaRPr b="1" i="0" sz="4000" u="none" cap="none" strike="noStrike">
              <a:solidFill>
                <a:srgbClr val="000000"/>
              </a:solidFill>
              <a:latin typeface="Arial"/>
              <a:ea typeface="Arial"/>
              <a:cs typeface="Arial"/>
              <a:sym typeface="Arial"/>
            </a:endParaRPr>
          </a:p>
        </p:txBody>
      </p:sp>
      <p:sp>
        <p:nvSpPr>
          <p:cNvPr id="314" name="Google Shape;314;g1e1c814172a_0_29"/>
          <p:cNvSpPr txBox="1"/>
          <p:nvPr/>
        </p:nvSpPr>
        <p:spPr>
          <a:xfrm>
            <a:off x="293575" y="982000"/>
            <a:ext cx="8338500" cy="780300"/>
          </a:xfrm>
          <a:prstGeom prst="rect">
            <a:avLst/>
          </a:prstGeom>
          <a:noFill/>
          <a:ln>
            <a:noFill/>
          </a:ln>
        </p:spPr>
        <p:txBody>
          <a:bodyPr anchorCtr="0" anchor="t" bIns="91425" lIns="91425" spcFirstLastPara="1" rIns="91425" wrap="square" tIns="91425">
            <a:spAutoFit/>
          </a:bodyPr>
          <a:lstStyle/>
          <a:p>
            <a:pPr indent="-342900" lvl="0" marL="457200" marR="0" rtl="0" algn="ctr">
              <a:lnSpc>
                <a:spcPct val="115000"/>
              </a:lnSpc>
              <a:spcBef>
                <a:spcPts val="1100"/>
              </a:spcBef>
              <a:spcAft>
                <a:spcPts val="0"/>
              </a:spcAft>
              <a:buClr>
                <a:schemeClr val="dk1"/>
              </a:buClr>
              <a:buSzPts val="1800"/>
              <a:buFont typeface="Times New Roman"/>
              <a:buChar char="●"/>
            </a:pPr>
            <a:r>
              <a:rPr b="0" i="0" lang="es-ES" sz="1800" u="none" cap="none" strike="noStrike">
                <a:solidFill>
                  <a:schemeClr val="dk1"/>
                </a:solidFill>
                <a:latin typeface="Times New Roman"/>
                <a:ea typeface="Times New Roman"/>
                <a:cs typeface="Times New Roman"/>
                <a:sym typeface="Times New Roman"/>
              </a:rPr>
              <a:t>MobileNet Model for Classifying Local Birds of Bangladesh from Image Content Using Convolutional Neural Network (Islam,Tasnim, &amp; Bhatta Shuvo, 2019)</a:t>
            </a:r>
            <a:endParaRPr b="0" i="0" sz="2100" u="none" cap="none" strike="noStrike">
              <a:solidFill>
                <a:schemeClr val="dk1"/>
              </a:solidFill>
              <a:latin typeface="Arial"/>
              <a:ea typeface="Arial"/>
              <a:cs typeface="Arial"/>
              <a:sym typeface="Arial"/>
            </a:endParaRPr>
          </a:p>
        </p:txBody>
      </p:sp>
      <p:sp>
        <p:nvSpPr>
          <p:cNvPr id="315" name="Google Shape;315;g1e1c814172a_0_29"/>
          <p:cNvSpPr txBox="1"/>
          <p:nvPr/>
        </p:nvSpPr>
        <p:spPr>
          <a:xfrm>
            <a:off x="452100" y="2320850"/>
            <a:ext cx="8239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Silvia Rangel Félix. (2009) Detección Automática de Aves en Vuelo en Imágenes Naturales. 2009. https://www.cenidet.edu.mx/subplan/biblio/seleccion/Tesis/MC Silvia Rangel Felix 2009</a:t>
            </a:r>
            <a:endParaRPr b="0" i="0" sz="1400" u="none" cap="none" strike="noStrike">
              <a:solidFill>
                <a:srgbClr val="000000"/>
              </a:solidFill>
              <a:latin typeface="Arial"/>
              <a:ea typeface="Arial"/>
              <a:cs typeface="Arial"/>
              <a:sym typeface="Arial"/>
            </a:endParaRPr>
          </a:p>
        </p:txBody>
      </p:sp>
      <p:sp>
        <p:nvSpPr>
          <p:cNvPr id="316" name="Google Shape;316;g1e1c814172a_0_29"/>
          <p:cNvSpPr txBox="1"/>
          <p:nvPr/>
        </p:nvSpPr>
        <p:spPr>
          <a:xfrm>
            <a:off x="753500" y="3258275"/>
            <a:ext cx="8415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s-ES" sz="1800" u="sng">
                <a:solidFill>
                  <a:schemeClr val="hlink"/>
                </a:solidFill>
                <a:latin typeface="Calibri"/>
                <a:ea typeface="Calibri"/>
                <a:cs typeface="Calibri"/>
                <a:sym typeface="Calibri"/>
                <a:hlinkClick r:id="rId3"/>
              </a:rPr>
              <a:t>https://www.youtube.com/watch?v=ib7-rrG4gIA</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ES" sz="1800">
                <a:latin typeface="Calibri"/>
                <a:ea typeface="Calibri"/>
                <a:cs typeface="Calibri"/>
                <a:sym typeface="Calibri"/>
              </a:rPr>
              <a:t>https://www.youtube.com/watch?v=6T3rF8dUoP0&amp;list=PLdkryDe59y4YSWxIesJtiNqpayN0QE4_h</a:t>
            </a:r>
            <a:endParaRPr sz="18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8"/>
          <p:cNvSpPr txBox="1"/>
          <p:nvPr/>
        </p:nvSpPr>
        <p:spPr>
          <a:xfrm>
            <a:off x="3514722" y="2920654"/>
            <a:ext cx="2093483" cy="502702"/>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3200"/>
              <a:buFont typeface="Arial"/>
              <a:buNone/>
            </a:pPr>
            <a:r>
              <a:rPr b="0" i="1" lang="es-ES" sz="3200" u="none" cap="none" strike="noStrike">
                <a:solidFill>
                  <a:srgbClr val="E03A00"/>
                </a:solidFill>
                <a:latin typeface="Arial"/>
                <a:ea typeface="Arial"/>
                <a:cs typeface="Arial"/>
                <a:sym typeface="Arial"/>
              </a:rPr>
              <a:t>Gracias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pSp>
        <p:nvGrpSpPr>
          <p:cNvPr id="107" name="Google Shape;107;p5"/>
          <p:cNvGrpSpPr/>
          <p:nvPr/>
        </p:nvGrpSpPr>
        <p:grpSpPr>
          <a:xfrm>
            <a:off x="2206762" y="1384231"/>
            <a:ext cx="4737039" cy="4737039"/>
            <a:chOff x="2902488" y="902232"/>
            <a:chExt cx="3339000" cy="3339000"/>
          </a:xfrm>
        </p:grpSpPr>
        <p:sp>
          <p:nvSpPr>
            <p:cNvPr id="108" name="Google Shape;108;p5"/>
            <p:cNvSpPr/>
            <p:nvPr/>
          </p:nvSpPr>
          <p:spPr>
            <a:xfrm rot="-5400000">
              <a:off x="2902488" y="902232"/>
              <a:ext cx="3339000" cy="3339000"/>
            </a:xfrm>
            <a:prstGeom prst="ellipse">
              <a:avLst/>
            </a:prstGeom>
            <a:noFill/>
            <a:ln cap="flat" cmpd="sng" w="19050">
              <a:solidFill>
                <a:srgbClr val="761E8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p:nvPr/>
          </p:nvSpPr>
          <p:spPr>
            <a:xfrm>
              <a:off x="3123738" y="1123632"/>
              <a:ext cx="2896500" cy="2896200"/>
            </a:xfrm>
            <a:prstGeom prst="pie">
              <a:avLst>
                <a:gd fmla="val 1811602" name="adj1"/>
                <a:gd fmla="val 16214886" name="adj2"/>
              </a:avLst>
            </a:prstGeom>
            <a:solidFill>
              <a:srgbClr val="D686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 name="Google Shape;110;p5"/>
          <p:cNvGrpSpPr/>
          <p:nvPr/>
        </p:nvGrpSpPr>
        <p:grpSpPr>
          <a:xfrm>
            <a:off x="3287173" y="2464642"/>
            <a:ext cx="2576220" cy="2576217"/>
            <a:chOff x="3664038" y="1663782"/>
            <a:chExt cx="1815902" cy="1815900"/>
          </a:xfrm>
        </p:grpSpPr>
        <p:sp>
          <p:nvSpPr>
            <p:cNvPr id="111" name="Google Shape;111;p5"/>
            <p:cNvSpPr/>
            <p:nvPr/>
          </p:nvSpPr>
          <p:spPr>
            <a:xfrm>
              <a:off x="3664038" y="1663782"/>
              <a:ext cx="1815900" cy="1815900"/>
            </a:xfrm>
            <a:prstGeom prst="ellipse">
              <a:avLst/>
            </a:prstGeom>
            <a:solidFill>
              <a:srgbClr val="701C7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txBox="1"/>
            <p:nvPr/>
          </p:nvSpPr>
          <p:spPr>
            <a:xfrm>
              <a:off x="3664040" y="1998249"/>
              <a:ext cx="1815900" cy="1242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t/>
              </a:r>
              <a:endParaRPr b="1" i="0" sz="1700" u="none" cap="none" strike="noStrike">
                <a:solidFill>
                  <a:srgbClr val="FFFFFF"/>
                </a:solidFill>
                <a:latin typeface="Roboto"/>
                <a:ea typeface="Roboto"/>
                <a:cs typeface="Roboto"/>
                <a:sym typeface="Roboto"/>
              </a:endParaRPr>
            </a:p>
          </p:txBody>
        </p:sp>
      </p:grpSp>
      <p:grpSp>
        <p:nvGrpSpPr>
          <p:cNvPr id="113" name="Google Shape;113;p5"/>
          <p:cNvGrpSpPr/>
          <p:nvPr/>
        </p:nvGrpSpPr>
        <p:grpSpPr>
          <a:xfrm>
            <a:off x="3494270" y="246465"/>
            <a:ext cx="2162032" cy="2003625"/>
            <a:chOff x="2859800" y="853971"/>
            <a:chExt cx="1068673" cy="1068600"/>
          </a:xfrm>
        </p:grpSpPr>
        <p:sp>
          <p:nvSpPr>
            <p:cNvPr id="114" name="Google Shape;114;p5"/>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
            <p:cNvSpPr txBox="1"/>
            <p:nvPr/>
          </p:nvSpPr>
          <p:spPr>
            <a:xfrm>
              <a:off x="2859800" y="1022190"/>
              <a:ext cx="1068600" cy="73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a:ea typeface="Roboto"/>
                <a:cs typeface="Roboto"/>
                <a:sym typeface="Roboto"/>
              </a:endParaRPr>
            </a:p>
          </p:txBody>
        </p:sp>
      </p:grpSp>
      <p:grpSp>
        <p:nvGrpSpPr>
          <p:cNvPr id="116" name="Google Shape;116;p5"/>
          <p:cNvGrpSpPr/>
          <p:nvPr/>
        </p:nvGrpSpPr>
        <p:grpSpPr>
          <a:xfrm>
            <a:off x="1154255" y="3951007"/>
            <a:ext cx="2123308" cy="2047865"/>
            <a:chOff x="2859873" y="853971"/>
            <a:chExt cx="1068600" cy="1068600"/>
          </a:xfrm>
        </p:grpSpPr>
        <p:sp>
          <p:nvSpPr>
            <p:cNvPr id="117" name="Google Shape;117;p5"/>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txBox="1"/>
            <p:nvPr/>
          </p:nvSpPr>
          <p:spPr>
            <a:xfrm>
              <a:off x="3003768" y="999083"/>
              <a:ext cx="819600" cy="900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0"/>
                </a:spcAft>
                <a:buClr>
                  <a:schemeClr val="dk1"/>
                </a:buClr>
                <a:buSzPts val="1100"/>
                <a:buFont typeface="Arial"/>
                <a:buNone/>
              </a:pPr>
              <a:r>
                <a:rPr b="1" i="0" lang="es-ES" sz="1200" u="none" cap="none" strike="noStrike">
                  <a:solidFill>
                    <a:schemeClr val="lt1"/>
                  </a:solidFill>
                  <a:latin typeface="Arial"/>
                  <a:ea typeface="Arial"/>
                  <a:cs typeface="Arial"/>
                  <a:sym typeface="Arial"/>
                </a:rPr>
                <a:t>Realizar pruebas de desempeño con un número considerable de imágenes de diferentes especies preseleccionadas </a:t>
              </a:r>
              <a:endParaRPr b="1" i="0" sz="1200" u="none" cap="none" strike="noStrike">
                <a:solidFill>
                  <a:schemeClr val="lt1"/>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600"/>
                <a:buFont typeface="Arial"/>
                <a:buNone/>
              </a:pPr>
              <a:r>
                <a:t/>
              </a:r>
              <a:endParaRPr b="0" i="0" sz="500" u="none" cap="none" strike="noStrike">
                <a:solidFill>
                  <a:srgbClr val="FFFFFF"/>
                </a:solidFill>
                <a:latin typeface="Roboto"/>
                <a:ea typeface="Roboto"/>
                <a:cs typeface="Roboto"/>
                <a:sym typeface="Roboto"/>
              </a:endParaRPr>
            </a:p>
          </p:txBody>
        </p:sp>
      </p:grpSp>
      <p:sp>
        <p:nvSpPr>
          <p:cNvPr id="119" name="Google Shape;119;p5"/>
          <p:cNvSpPr txBox="1"/>
          <p:nvPr/>
        </p:nvSpPr>
        <p:spPr>
          <a:xfrm>
            <a:off x="333889" y="34073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Objetivos</a:t>
            </a:r>
            <a:endParaRPr b="1" i="0" sz="4000" u="none" cap="none" strike="noStrike">
              <a:solidFill>
                <a:srgbClr val="000000"/>
              </a:solidFill>
              <a:latin typeface="Arial"/>
              <a:ea typeface="Arial"/>
              <a:cs typeface="Arial"/>
              <a:sym typeface="Arial"/>
            </a:endParaRPr>
          </a:p>
        </p:txBody>
      </p:sp>
      <p:sp>
        <p:nvSpPr>
          <p:cNvPr id="120" name="Google Shape;120;p5"/>
          <p:cNvSpPr txBox="1"/>
          <p:nvPr/>
        </p:nvSpPr>
        <p:spPr>
          <a:xfrm>
            <a:off x="3507400" y="3014000"/>
            <a:ext cx="2211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Arial"/>
                <a:ea typeface="Arial"/>
                <a:cs typeface="Arial"/>
                <a:sym typeface="Arial"/>
              </a:rPr>
              <a:t>Desarrollar una primera versión de un programa para la identificación de las principales aves silvestres presentes en Colombia</a:t>
            </a:r>
            <a:endParaRPr b="1" i="0" sz="1400" u="none" cap="none" strike="noStrike">
              <a:solidFill>
                <a:schemeClr val="lt1"/>
              </a:solidFill>
              <a:latin typeface="Arial"/>
              <a:ea typeface="Arial"/>
              <a:cs typeface="Arial"/>
              <a:sym typeface="Arial"/>
            </a:endParaRPr>
          </a:p>
        </p:txBody>
      </p:sp>
      <p:sp>
        <p:nvSpPr>
          <p:cNvPr id="121" name="Google Shape;121;p5"/>
          <p:cNvSpPr txBox="1"/>
          <p:nvPr/>
        </p:nvSpPr>
        <p:spPr>
          <a:xfrm>
            <a:off x="3819125" y="401688"/>
            <a:ext cx="16878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Arial"/>
                <a:ea typeface="Arial"/>
                <a:cs typeface="Arial"/>
                <a:sym typeface="Arial"/>
              </a:rPr>
              <a:t>Contrastar filtros pertinentes en el reconocimiento y tratamiento de imágenes en visión por computador</a:t>
            </a:r>
            <a:endParaRPr b="1" i="0" sz="1400" u="none" cap="none" strike="noStrike">
              <a:solidFill>
                <a:schemeClr val="lt1"/>
              </a:solidFill>
              <a:latin typeface="Arial"/>
              <a:ea typeface="Arial"/>
              <a:cs typeface="Arial"/>
              <a:sym typeface="Arial"/>
            </a:endParaRPr>
          </a:p>
        </p:txBody>
      </p:sp>
      <p:grpSp>
        <p:nvGrpSpPr>
          <p:cNvPr id="122" name="Google Shape;122;p5"/>
          <p:cNvGrpSpPr/>
          <p:nvPr/>
        </p:nvGrpSpPr>
        <p:grpSpPr>
          <a:xfrm>
            <a:off x="5949120" y="3973115"/>
            <a:ext cx="2162032" cy="2003625"/>
            <a:chOff x="2859800" y="853971"/>
            <a:chExt cx="1068673" cy="1068600"/>
          </a:xfrm>
        </p:grpSpPr>
        <p:sp>
          <p:nvSpPr>
            <p:cNvPr id="123" name="Google Shape;123;p5"/>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txBox="1"/>
            <p:nvPr/>
          </p:nvSpPr>
          <p:spPr>
            <a:xfrm>
              <a:off x="2859800" y="1022190"/>
              <a:ext cx="1068600" cy="73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a:ea typeface="Roboto"/>
                <a:cs typeface="Roboto"/>
                <a:sym typeface="Roboto"/>
              </a:endParaRPr>
            </a:p>
          </p:txBody>
        </p:sp>
      </p:grpSp>
      <p:sp>
        <p:nvSpPr>
          <p:cNvPr id="125" name="Google Shape;125;p5"/>
          <p:cNvSpPr txBox="1"/>
          <p:nvPr/>
        </p:nvSpPr>
        <p:spPr>
          <a:xfrm>
            <a:off x="6273975" y="4128338"/>
            <a:ext cx="16878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Arial"/>
                <a:ea typeface="Arial"/>
                <a:cs typeface="Arial"/>
                <a:sym typeface="Arial"/>
              </a:rPr>
              <a:t>Determinar las características generales en común del dataset para adecuada clasificación.</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Estado del arte</a:t>
            </a:r>
            <a:endParaRPr b="1" i="0" sz="4000" u="none" cap="none" strike="noStrike">
              <a:solidFill>
                <a:srgbClr val="000000"/>
              </a:solidFill>
              <a:latin typeface="Arial"/>
              <a:ea typeface="Arial"/>
              <a:cs typeface="Arial"/>
              <a:sym typeface="Arial"/>
            </a:endParaRPr>
          </a:p>
        </p:txBody>
      </p:sp>
      <p:sp>
        <p:nvSpPr>
          <p:cNvPr id="131" name="Google Shape;131;p6"/>
          <p:cNvSpPr txBox="1"/>
          <p:nvPr/>
        </p:nvSpPr>
        <p:spPr>
          <a:xfrm>
            <a:off x="452100" y="983900"/>
            <a:ext cx="8239800" cy="51564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Calibri"/>
              <a:buChar char="●"/>
            </a:pPr>
            <a:r>
              <a:rPr b="0" i="0" lang="es-ES" sz="1900" u="none" cap="none" strike="noStrike">
                <a:solidFill>
                  <a:srgbClr val="000000"/>
                </a:solidFill>
                <a:latin typeface="Calibri"/>
                <a:ea typeface="Calibri"/>
                <a:cs typeface="Calibri"/>
                <a:sym typeface="Calibri"/>
              </a:rPr>
              <a:t>(Silvia Rangel Félix, 2009), en este trabajo se desarrolla un sistema de detección de aves mediante visión de máquina teniendo como resultado la identificación de aves a partir del análisis de imágenes captadas de diferentes escenarios en estado natural.</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s-ES" sz="1900" u="none" cap="none" strike="noStrike">
                <a:solidFill>
                  <a:srgbClr val="000000"/>
                </a:solidFill>
                <a:latin typeface="Calibri"/>
                <a:ea typeface="Calibri"/>
                <a:cs typeface="Calibri"/>
                <a:sym typeface="Calibri"/>
              </a:rPr>
              <a:t>(Viera-Maza, 2017) desarrolló un procesamiento de imágenes utilizando la librería OpenCV en una Raspberry Pi para la clasificación del cacao según características externas como el tamaño en la fase final del secado. Aunque no se enfocan en la detección de animales, se utilizaron librerías Open Source y hardware de bajo costo económico.</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Char char="●"/>
            </a:pPr>
            <a:r>
              <a:rPr b="0" i="0" lang="es-ES" sz="1900" u="none" cap="none" strike="noStrike">
                <a:solidFill>
                  <a:schemeClr val="dk1"/>
                </a:solidFill>
                <a:latin typeface="Calibri"/>
                <a:ea typeface="Calibri"/>
                <a:cs typeface="Calibri"/>
                <a:sym typeface="Calibri"/>
              </a:rPr>
              <a:t>(Silva-Cobos, 2021):diseño  un sistema de detección de aves mediante el análisis de imágenes y videos, que puede interpretar y aprender de características y patrones de las imágenes obtenidas, mediante el modelo de entrenamiento de YOLOv5 que permite crear un algoritmo para aprendizaje automático programado en Python.</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e1e3d9a5d9_0_0"/>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Estado del arte</a:t>
            </a:r>
            <a:endParaRPr b="1" i="0" sz="4000" u="none" cap="none" strike="noStrike">
              <a:solidFill>
                <a:srgbClr val="000000"/>
              </a:solidFill>
              <a:latin typeface="Arial"/>
              <a:ea typeface="Arial"/>
              <a:cs typeface="Arial"/>
              <a:sym typeface="Arial"/>
            </a:endParaRPr>
          </a:p>
        </p:txBody>
      </p:sp>
      <p:sp>
        <p:nvSpPr>
          <p:cNvPr id="137" name="Google Shape;137;g1e1e3d9a5d9_0_0"/>
          <p:cNvSpPr txBox="1"/>
          <p:nvPr/>
        </p:nvSpPr>
        <p:spPr>
          <a:xfrm>
            <a:off x="452100" y="924900"/>
            <a:ext cx="8239800" cy="164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Calibri"/>
              <a:buChar char="●"/>
            </a:pPr>
            <a:r>
              <a:rPr b="0" i="0" lang="es-ES" sz="1900" u="none" cap="none" strike="noStrike">
                <a:solidFill>
                  <a:srgbClr val="000000"/>
                </a:solidFill>
                <a:latin typeface="Calibri"/>
                <a:ea typeface="Calibri"/>
                <a:cs typeface="Calibri"/>
                <a:sym typeface="Calibri"/>
              </a:rPr>
              <a:t>(Silvia Rangel Félix, 2009), en este trabajo se desarrolla un sistema de detección de aves mediante visión de máquina teniendo como resultado la identificación de aves a partir del análisis de imágenes captadas de diferentes escenarios en estado natural.</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138" name="Google Shape;138;g1e1e3d9a5d9_0_0"/>
          <p:cNvPicPr preferRelativeResize="0"/>
          <p:nvPr/>
        </p:nvPicPr>
        <p:blipFill rotWithShape="1">
          <a:blip r:embed="rId3">
            <a:alphaModFix/>
          </a:blip>
          <a:srcRect b="0" l="0" r="0" t="0"/>
          <a:stretch/>
        </p:blipFill>
        <p:spPr>
          <a:xfrm>
            <a:off x="2495275" y="2193375"/>
            <a:ext cx="4330505" cy="3804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e1e3d9a5d9_0_5"/>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Estado del arte</a:t>
            </a:r>
            <a:endParaRPr b="1" i="0" sz="4000" u="none" cap="none" strike="noStrike">
              <a:solidFill>
                <a:srgbClr val="000000"/>
              </a:solidFill>
              <a:latin typeface="Arial"/>
              <a:ea typeface="Arial"/>
              <a:cs typeface="Arial"/>
              <a:sym typeface="Arial"/>
            </a:endParaRPr>
          </a:p>
        </p:txBody>
      </p:sp>
      <p:sp>
        <p:nvSpPr>
          <p:cNvPr id="144" name="Google Shape;144;g1e1e3d9a5d9_0_5"/>
          <p:cNvSpPr txBox="1"/>
          <p:nvPr/>
        </p:nvSpPr>
        <p:spPr>
          <a:xfrm>
            <a:off x="452100" y="600450"/>
            <a:ext cx="82398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s-ES" sz="1900" u="none" cap="none" strike="noStrike">
                <a:solidFill>
                  <a:srgbClr val="000000"/>
                </a:solidFill>
                <a:latin typeface="Calibri"/>
                <a:ea typeface="Calibri"/>
                <a:cs typeface="Calibri"/>
                <a:sym typeface="Calibri"/>
              </a:rPr>
              <a:t>(Viera-Maza, 2017) desarrolló un procesamiento de imágenes utilizando la librería OpenCV en una Raspberry Pi para la clasificación del cacao según características externas como el tamaño en la fase final del secado. Aunque no se enfocan en la detección de animales, se utilizaron librerías Open Source y hardware de bajo costo económico.</a:t>
            </a:r>
            <a:endParaRPr b="0" i="0" sz="1900" u="none" cap="none" strike="noStrike">
              <a:solidFill>
                <a:srgbClr val="000000"/>
              </a:solidFill>
              <a:latin typeface="Calibri"/>
              <a:ea typeface="Calibri"/>
              <a:cs typeface="Calibri"/>
              <a:sym typeface="Calibri"/>
            </a:endParaRPr>
          </a:p>
        </p:txBody>
      </p:sp>
      <p:pic>
        <p:nvPicPr>
          <p:cNvPr id="145" name="Google Shape;145;g1e1e3d9a5d9_0_5"/>
          <p:cNvPicPr preferRelativeResize="0"/>
          <p:nvPr/>
        </p:nvPicPr>
        <p:blipFill rotWithShape="1">
          <a:blip r:embed="rId3">
            <a:alphaModFix/>
          </a:blip>
          <a:srcRect b="0" l="0" r="0" t="0"/>
          <a:stretch/>
        </p:blipFill>
        <p:spPr>
          <a:xfrm>
            <a:off x="2670325" y="2539950"/>
            <a:ext cx="4334050" cy="342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e1e3d9a5d9_0_12"/>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Estado del arte</a:t>
            </a:r>
            <a:endParaRPr b="1" i="0" sz="4000" u="none" cap="none" strike="noStrike">
              <a:solidFill>
                <a:srgbClr val="000000"/>
              </a:solidFill>
              <a:latin typeface="Arial"/>
              <a:ea typeface="Arial"/>
              <a:cs typeface="Arial"/>
              <a:sym typeface="Arial"/>
            </a:endParaRPr>
          </a:p>
        </p:txBody>
      </p:sp>
      <p:sp>
        <p:nvSpPr>
          <p:cNvPr id="151" name="Google Shape;151;g1e1e3d9a5d9_0_12"/>
          <p:cNvSpPr txBox="1"/>
          <p:nvPr/>
        </p:nvSpPr>
        <p:spPr>
          <a:xfrm>
            <a:off x="452100" y="600450"/>
            <a:ext cx="82398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s-ES" sz="1900" u="none" cap="none" strike="noStrike">
                <a:solidFill>
                  <a:srgbClr val="000000"/>
                </a:solidFill>
                <a:latin typeface="Calibri"/>
                <a:ea typeface="Calibri"/>
                <a:cs typeface="Calibri"/>
                <a:sym typeface="Calibri"/>
              </a:rPr>
              <a:t>(Silva-Cobos, 2021):diseño  un sistema de detección de aves mediante el análisis de imágenes y videos, que puede interpretar y aprender de características y patrones de las imágenes obtenidas, mediante el modelo de entrenamiento de YOLOv5 que permite crear un algoritmo para aprendizaje automático programado en Python.</a:t>
            </a:r>
            <a:endParaRPr b="0" i="0" sz="1900" u="none" cap="none" strike="noStrike">
              <a:solidFill>
                <a:srgbClr val="000000"/>
              </a:solidFill>
              <a:latin typeface="Calibri"/>
              <a:ea typeface="Calibri"/>
              <a:cs typeface="Calibri"/>
              <a:sym typeface="Calibri"/>
            </a:endParaRPr>
          </a:p>
        </p:txBody>
      </p:sp>
      <p:pic>
        <p:nvPicPr>
          <p:cNvPr id="152" name="Google Shape;152;g1e1e3d9a5d9_0_12"/>
          <p:cNvPicPr preferRelativeResize="0"/>
          <p:nvPr/>
        </p:nvPicPr>
        <p:blipFill rotWithShape="1">
          <a:blip r:embed="rId3">
            <a:alphaModFix/>
          </a:blip>
          <a:srcRect b="0" l="0" r="0" t="0"/>
          <a:stretch/>
        </p:blipFill>
        <p:spPr>
          <a:xfrm>
            <a:off x="731437" y="2539950"/>
            <a:ext cx="7681124" cy="345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e1be6cc1d5_0_0"/>
          <p:cNvSpPr txBox="1"/>
          <p:nvPr/>
        </p:nvSpPr>
        <p:spPr>
          <a:xfrm>
            <a:off x="394476" y="348180"/>
            <a:ext cx="6609900" cy="396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2B7E"/>
              </a:buClr>
              <a:buSzPts val="2400"/>
              <a:buFont typeface="Arial"/>
              <a:buNone/>
            </a:pPr>
            <a:r>
              <a:rPr b="1" i="0" lang="es-ES" sz="4000" u="none" cap="none" strike="noStrike">
                <a:solidFill>
                  <a:srgbClr val="172B7E"/>
                </a:solidFill>
                <a:latin typeface="Arial"/>
                <a:ea typeface="Arial"/>
                <a:cs typeface="Arial"/>
                <a:sym typeface="Arial"/>
              </a:rPr>
              <a:t>Metodología</a:t>
            </a:r>
            <a:endParaRPr b="1" i="0" sz="4000" u="none" cap="none" strike="noStrike">
              <a:solidFill>
                <a:srgbClr val="000000"/>
              </a:solidFill>
              <a:latin typeface="Arial"/>
              <a:ea typeface="Arial"/>
              <a:cs typeface="Arial"/>
              <a:sym typeface="Arial"/>
            </a:endParaRPr>
          </a:p>
        </p:txBody>
      </p:sp>
      <p:sp>
        <p:nvSpPr>
          <p:cNvPr id="158" name="Google Shape;158;g1e1be6cc1d5_0_0"/>
          <p:cNvSpPr txBox="1"/>
          <p:nvPr/>
        </p:nvSpPr>
        <p:spPr>
          <a:xfrm>
            <a:off x="856525" y="1438150"/>
            <a:ext cx="70461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s-ES" sz="2100" u="none" cap="none" strike="noStrike">
                <a:solidFill>
                  <a:srgbClr val="000000"/>
                </a:solidFill>
                <a:latin typeface="Calibri"/>
                <a:ea typeface="Calibri"/>
                <a:cs typeface="Calibri"/>
                <a:sym typeface="Calibri"/>
              </a:rPr>
              <a:t>El proyecto estará enfocado en el reconocimiento de especies de aves de origen colombiano, se obtendrá el mayor número posible de imágenes de buena calidad que permita un correcto desarrollo del código y en caso de ser necesario se eliminará los errores presentes que se puedan como es el ruido, se elegirá el modelo de aprendizaje de acuerdo a lo que sea visto en clase y las posibilidades con la información obtenida con el fin de entrenar y analizar el modelo para ver la eficacia del código con respecto a los objetivos establecidos en el proyecto.</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lantilla-presentac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